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949" r:id="rId1"/>
  </p:sldMasterIdLst>
  <p:notesMasterIdLst>
    <p:notesMasterId r:id="rId65"/>
  </p:notesMasterIdLst>
  <p:handoutMasterIdLst>
    <p:handoutMasterId r:id="rId66"/>
  </p:handoutMasterIdLst>
  <p:sldIdLst>
    <p:sldId id="330" r:id="rId2"/>
    <p:sldId id="275" r:id="rId3"/>
    <p:sldId id="287" r:id="rId4"/>
    <p:sldId id="277" r:id="rId5"/>
    <p:sldId id="332" r:id="rId6"/>
    <p:sldId id="288" r:id="rId7"/>
    <p:sldId id="336" r:id="rId8"/>
    <p:sldId id="278" r:id="rId9"/>
    <p:sldId id="365" r:id="rId10"/>
    <p:sldId id="289" r:id="rId11"/>
    <p:sldId id="348" r:id="rId12"/>
    <p:sldId id="366" r:id="rId13"/>
    <p:sldId id="279" r:id="rId14"/>
    <p:sldId id="290" r:id="rId15"/>
    <p:sldId id="367" r:id="rId16"/>
    <p:sldId id="294" r:id="rId17"/>
    <p:sldId id="293" r:id="rId18"/>
    <p:sldId id="295" r:id="rId19"/>
    <p:sldId id="296" r:id="rId20"/>
    <p:sldId id="280" r:id="rId21"/>
    <p:sldId id="349" r:id="rId22"/>
    <p:sldId id="343" r:id="rId23"/>
    <p:sldId id="350" r:id="rId24"/>
    <p:sldId id="339" r:id="rId25"/>
    <p:sldId id="335" r:id="rId26"/>
    <p:sldId id="344" r:id="rId27"/>
    <p:sldId id="345" r:id="rId28"/>
    <p:sldId id="298" r:id="rId29"/>
    <p:sldId id="302" r:id="rId30"/>
    <p:sldId id="329" r:id="rId31"/>
    <p:sldId id="351" r:id="rId32"/>
    <p:sldId id="368" r:id="rId33"/>
    <p:sldId id="369" r:id="rId34"/>
    <p:sldId id="282" r:id="rId35"/>
    <p:sldId id="370" r:id="rId36"/>
    <p:sldId id="333" r:id="rId37"/>
    <p:sldId id="352" r:id="rId38"/>
    <p:sldId id="353" r:id="rId39"/>
    <p:sldId id="305" r:id="rId40"/>
    <p:sldId id="306" r:id="rId41"/>
    <p:sldId id="371" r:id="rId42"/>
    <p:sldId id="307" r:id="rId43"/>
    <p:sldId id="310" r:id="rId44"/>
    <p:sldId id="354" r:id="rId45"/>
    <p:sldId id="313" r:id="rId46"/>
    <p:sldId id="355" r:id="rId47"/>
    <p:sldId id="356" r:id="rId48"/>
    <p:sldId id="372" r:id="rId49"/>
    <p:sldId id="357" r:id="rId50"/>
    <p:sldId id="358" r:id="rId51"/>
    <p:sldId id="359" r:id="rId52"/>
    <p:sldId id="286" r:id="rId53"/>
    <p:sldId id="374" r:id="rId54"/>
    <p:sldId id="373" r:id="rId55"/>
    <p:sldId id="342" r:id="rId56"/>
    <p:sldId id="361" r:id="rId57"/>
    <p:sldId id="301" r:id="rId58"/>
    <p:sldId id="360" r:id="rId59"/>
    <p:sldId id="375" r:id="rId60"/>
    <p:sldId id="376" r:id="rId61"/>
    <p:sldId id="377" r:id="rId62"/>
    <p:sldId id="378" r:id="rId63"/>
    <p:sldId id="379" r:id="rId64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92547"/>
  </p:normalViewPr>
  <p:slideViewPr>
    <p:cSldViewPr snapToGrid="0">
      <p:cViewPr>
        <p:scale>
          <a:sx n="84" d="100"/>
          <a:sy n="84" d="100"/>
        </p:scale>
        <p:origin x="2904" y="832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24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notesMaster" Target="notesMasters/notesMaster1.xml"/><Relationship Id="rId66" Type="http://schemas.openxmlformats.org/officeDocument/2006/relationships/handoutMaster" Target="handoutMasters/handoutMaster1.xml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xmlns="" id="{59AC32F3-FBDA-884D-9FA3-8F6F9E2E9DD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xmlns="" id="{3F904D17-E290-4C45-B14B-229BA31758B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xmlns="" id="{47029382-ED47-C741-A2DD-74BC2F9ECC1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xmlns="" id="{079E32D6-BF99-3645-913E-DC3E608672A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 smtClean="0">
                <a:latin typeface="Helvetica" pitchFamily="2" charset="0"/>
              </a:defRPr>
            </a:lvl1pPr>
          </a:lstStyle>
          <a:p>
            <a:pPr>
              <a:defRPr/>
            </a:pPr>
            <a:fld id="{D5070F1A-CA6C-894E-8B89-6EC15A1F2FE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2352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3.jpeg>
</file>

<file path=ppt/media/image24.jpeg>
</file>

<file path=ppt/media/image25.png>
</file>

<file path=ppt/media/image26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xmlns="" id="{266EB764-2272-4947-A368-8A7D796F295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xmlns="" id="{ED4CA310-6993-4B47-AE1C-B51C9CD9549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xmlns="" id="{971492E7-64E7-E14A-9097-B25D5921CAD1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xmlns="" id="{449716DA-047B-C24A-99DC-8987BAF6F15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xmlns="" id="{EBDD97F7-F991-1F41-9013-47F52F2C8EA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xmlns="" id="{30C157A5-29DE-D84F-B393-B04A966D4E9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3065A665-AF41-9449-9ED7-65F745D5CE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62801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7">
            <a:extLst>
              <a:ext uri="{FF2B5EF4-FFF2-40B4-BE49-F238E27FC236}">
                <a16:creationId xmlns:a16="http://schemas.microsoft.com/office/drawing/2014/main" xmlns="" id="{E6DCA4C0-37E6-F049-A5E7-2E2DAA39E9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1F972E5-CB48-CF45-93B8-6E72E50CD3DB}" type="slidenum">
              <a:rPr lang="en-US" altLang="en-US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xmlns="" id="{C62117DF-D158-4044-AB28-CD7C25DF016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xmlns="" id="{BBAC7FE9-D10E-8343-8CAE-375DFF2396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21491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>
            <a:extLst>
              <a:ext uri="{FF2B5EF4-FFF2-40B4-BE49-F238E27FC236}">
                <a16:creationId xmlns:a16="http://schemas.microsoft.com/office/drawing/2014/main" xmlns="" id="{AA064506-415A-9C42-805C-C1ED7DEBFB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E2BE53F-80F6-DC42-8CEE-AA3B44EAF12E}" type="slidenum">
              <a:rPr lang="en-US" altLang="en-US">
                <a:latin typeface="Times New Roman" panose="02020603050405020304" pitchFamily="18" charset="0"/>
              </a:rPr>
              <a:pPr/>
              <a:t>10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xmlns="" id="{98BA9224-DF33-7649-93CA-BDEA6C1984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xmlns="" id="{69B6CD3E-6877-9F46-8F68-7E05310007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804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>
            <a:extLst>
              <a:ext uri="{FF2B5EF4-FFF2-40B4-BE49-F238E27FC236}">
                <a16:creationId xmlns:a16="http://schemas.microsoft.com/office/drawing/2014/main" xmlns="" id="{DD6F96BB-20FA-6B48-9C5C-27C7A8765E5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75579D6-36DF-164B-BE73-EEE6B5E0D82E}" type="slidenum">
              <a:rPr lang="en-US" altLang="en-US">
                <a:latin typeface="Times New Roman" panose="02020603050405020304" pitchFamily="18" charset="0"/>
              </a:rPr>
              <a:pPr/>
              <a:t>11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xmlns="" id="{6A7F5B71-C834-4A44-A29C-AED9AC5CE06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xmlns="" id="{8AAFDFEA-C7C9-0342-BAD6-256A0FD129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1140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>
            <a:extLst>
              <a:ext uri="{FF2B5EF4-FFF2-40B4-BE49-F238E27FC236}">
                <a16:creationId xmlns:a16="http://schemas.microsoft.com/office/drawing/2014/main" xmlns="" id="{128982B2-319C-754D-BCA4-A48E61E21C1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6" name="Rectangle 3">
            <a:extLst>
              <a:ext uri="{FF2B5EF4-FFF2-40B4-BE49-F238E27FC236}">
                <a16:creationId xmlns:a16="http://schemas.microsoft.com/office/drawing/2014/main" xmlns="" id="{2171B7C9-1B05-BD44-8AB4-CEFD69F5E1F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3419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>
            <a:extLst>
              <a:ext uri="{FF2B5EF4-FFF2-40B4-BE49-F238E27FC236}">
                <a16:creationId xmlns:a16="http://schemas.microsoft.com/office/drawing/2014/main" xmlns="" id="{3B24947F-201A-AC4E-A997-70021844F69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172DC55-2201-FA48-AB3B-FF906C2814C5}" type="slidenum">
              <a:rPr lang="en-US" altLang="en-US">
                <a:latin typeface="Times New Roman" panose="02020603050405020304" pitchFamily="18" charset="0"/>
              </a:rPr>
              <a:pPr/>
              <a:t>13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8674" name="Rectangle 2">
            <a:extLst>
              <a:ext uri="{FF2B5EF4-FFF2-40B4-BE49-F238E27FC236}">
                <a16:creationId xmlns:a16="http://schemas.microsoft.com/office/drawing/2014/main" xmlns="" id="{D81CF3BC-EC21-DC43-86AF-C01F2ACD8D4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xmlns="" id="{50DB01FC-8E44-E74B-8F90-579555560C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874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>
            <a:extLst>
              <a:ext uri="{FF2B5EF4-FFF2-40B4-BE49-F238E27FC236}">
                <a16:creationId xmlns:a16="http://schemas.microsoft.com/office/drawing/2014/main" xmlns="" id="{A8010181-3084-A443-B3F7-993F46A9F5B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B2F7D8A-2D5B-124D-99F9-D7C9F004291C}" type="slidenum">
              <a:rPr lang="en-US" altLang="en-US">
                <a:latin typeface="Times New Roman" panose="02020603050405020304" pitchFamily="18" charset="0"/>
              </a:rPr>
              <a:pPr/>
              <a:t>14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xmlns="" id="{71F8B9BC-D999-0343-8B41-251BC0DD44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xmlns="" id="{57CFD411-6232-5C48-85BE-F6D3FCD2ED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7696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>
            <a:extLst>
              <a:ext uri="{FF2B5EF4-FFF2-40B4-BE49-F238E27FC236}">
                <a16:creationId xmlns:a16="http://schemas.microsoft.com/office/drawing/2014/main" xmlns="" id="{6FF3C234-79FD-684F-8FE5-8474C2EAF6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3662660-AFF9-E04A-87C7-2627BB56774C}" type="slidenum">
              <a:rPr lang="en-US" altLang="en-US">
                <a:latin typeface="Times New Roman" panose="02020603050405020304" pitchFamily="18" charset="0"/>
              </a:rPr>
              <a:pPr/>
              <a:t>15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2770" name="Rectangle 2">
            <a:extLst>
              <a:ext uri="{FF2B5EF4-FFF2-40B4-BE49-F238E27FC236}">
                <a16:creationId xmlns:a16="http://schemas.microsoft.com/office/drawing/2014/main" xmlns="" id="{8F709FDF-6586-9947-A0EF-C981A430B5F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xmlns="" id="{25E76101-53A4-FC44-AA42-72BDD9BA0A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5704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>
            <a:extLst>
              <a:ext uri="{FF2B5EF4-FFF2-40B4-BE49-F238E27FC236}">
                <a16:creationId xmlns:a16="http://schemas.microsoft.com/office/drawing/2014/main" xmlns="" id="{88A1B6FC-9A24-C04D-902C-85512DDC363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434F66B-18A1-EB41-8AF7-CE758ACEBF34}" type="slidenum">
              <a:rPr lang="en-US" altLang="en-US">
                <a:latin typeface="Times New Roman" panose="02020603050405020304" pitchFamily="18" charset="0"/>
              </a:rPr>
              <a:pPr/>
              <a:t>16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4818" name="Rectangle 2">
            <a:extLst>
              <a:ext uri="{FF2B5EF4-FFF2-40B4-BE49-F238E27FC236}">
                <a16:creationId xmlns:a16="http://schemas.microsoft.com/office/drawing/2014/main" xmlns="" id="{0ACCB04A-D3B2-F64C-A9CB-8CB01B8717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xmlns="" id="{7EDEB89A-B401-5143-B611-B4314F15E9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0699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>
            <a:extLst>
              <a:ext uri="{FF2B5EF4-FFF2-40B4-BE49-F238E27FC236}">
                <a16:creationId xmlns:a16="http://schemas.microsoft.com/office/drawing/2014/main" xmlns="" id="{5DCEDA35-25AB-044D-BB0F-E1C6F2C7A32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22F73D3-5882-3246-AA88-2487E15E4E92}" type="slidenum">
              <a:rPr lang="en-US" altLang="en-US">
                <a:latin typeface="Times New Roman" panose="02020603050405020304" pitchFamily="18" charset="0"/>
              </a:rPr>
              <a:pPr/>
              <a:t>17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6866" name="Rectangle 2">
            <a:extLst>
              <a:ext uri="{FF2B5EF4-FFF2-40B4-BE49-F238E27FC236}">
                <a16:creationId xmlns:a16="http://schemas.microsoft.com/office/drawing/2014/main" xmlns="" id="{4D3E2541-0D5E-F242-8D30-1EE79684371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xmlns="" id="{A8E8C361-62A9-414C-B98D-640B9459A0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19534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7">
            <a:extLst>
              <a:ext uri="{FF2B5EF4-FFF2-40B4-BE49-F238E27FC236}">
                <a16:creationId xmlns:a16="http://schemas.microsoft.com/office/drawing/2014/main" xmlns="" id="{1279D25A-78DE-2E46-88B4-6615ADB31E3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C60DD95-F6A8-8340-96F8-65C1E57E20F8}" type="slidenum">
              <a:rPr lang="en-US" altLang="en-US">
                <a:latin typeface="Times New Roman" panose="02020603050405020304" pitchFamily="18" charset="0"/>
              </a:rPr>
              <a:pPr/>
              <a:t>18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8914" name="Rectangle 2">
            <a:extLst>
              <a:ext uri="{FF2B5EF4-FFF2-40B4-BE49-F238E27FC236}">
                <a16:creationId xmlns:a16="http://schemas.microsoft.com/office/drawing/2014/main" xmlns="" id="{38B01525-88AF-CC41-BCBC-697C08500DF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xmlns="" id="{16D50ECC-C0BD-2C42-B949-2B803913DB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7631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7">
            <a:extLst>
              <a:ext uri="{FF2B5EF4-FFF2-40B4-BE49-F238E27FC236}">
                <a16:creationId xmlns:a16="http://schemas.microsoft.com/office/drawing/2014/main" xmlns="" id="{B3E31856-7AE7-0444-BA1F-18141EECA13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DFABC7F-9682-A149-B224-95D189519935}" type="slidenum">
              <a:rPr lang="en-US" altLang="en-US">
                <a:latin typeface="Times New Roman" panose="02020603050405020304" pitchFamily="18" charset="0"/>
              </a:rPr>
              <a:pPr/>
              <a:t>19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0962" name="Rectangle 2">
            <a:extLst>
              <a:ext uri="{FF2B5EF4-FFF2-40B4-BE49-F238E27FC236}">
                <a16:creationId xmlns:a16="http://schemas.microsoft.com/office/drawing/2014/main" xmlns="" id="{EF393A3A-0705-8B4E-9C3D-F7BA5D43A07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xmlns="" id="{B8EC89F2-8F82-0449-BB63-DE5933BBC4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34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7">
            <a:extLst>
              <a:ext uri="{FF2B5EF4-FFF2-40B4-BE49-F238E27FC236}">
                <a16:creationId xmlns:a16="http://schemas.microsoft.com/office/drawing/2014/main" xmlns="" id="{3AE2ADBB-4AC1-2A4D-81A0-6CB0767490A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F251A47-8945-464B-8456-EB420A88A78B}" type="slidenum">
              <a:rPr lang="en-US" altLang="en-US">
                <a:latin typeface="Times New Roman" panose="02020603050405020304" pitchFamily="18" charset="0"/>
              </a:rPr>
              <a:pPr/>
              <a:t>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xmlns="" id="{15B0AC85-E57A-404A-9EEE-3B30653C5F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xmlns="" id="{E353C78B-5C7D-F744-B50C-628D80F233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0804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7">
            <a:extLst>
              <a:ext uri="{FF2B5EF4-FFF2-40B4-BE49-F238E27FC236}">
                <a16:creationId xmlns:a16="http://schemas.microsoft.com/office/drawing/2014/main" xmlns="" id="{9C64D616-0B52-2647-8F05-CE39B191E1A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2573D65-D58B-8C42-84ED-73C5A851D425}" type="slidenum">
              <a:rPr lang="en-US" altLang="en-US">
                <a:latin typeface="Times New Roman" panose="02020603050405020304" pitchFamily="18" charset="0"/>
              </a:rPr>
              <a:pPr/>
              <a:t>20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xmlns="" id="{21FD0125-F8F3-B64C-AE82-38A6340B054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xmlns="" id="{B3B05554-6EAD-A44C-8502-80A449296A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0880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>
            <a:extLst>
              <a:ext uri="{FF2B5EF4-FFF2-40B4-BE49-F238E27FC236}">
                <a16:creationId xmlns:a16="http://schemas.microsoft.com/office/drawing/2014/main" xmlns="" id="{1ADF06B5-24B7-9A4B-A4E7-2B64A7B131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23EB8BC-DA08-B842-8B1E-110EEF1F4B5B}" type="slidenum">
              <a:rPr lang="en-US" altLang="en-US">
                <a:latin typeface="Times New Roman" panose="02020603050405020304" pitchFamily="18" charset="0"/>
              </a:rPr>
              <a:pPr/>
              <a:t>21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5058" name="Rectangle 2">
            <a:extLst>
              <a:ext uri="{FF2B5EF4-FFF2-40B4-BE49-F238E27FC236}">
                <a16:creationId xmlns:a16="http://schemas.microsoft.com/office/drawing/2014/main" xmlns="" id="{553AD8E8-01FA-0447-8FBB-B5C9A39F38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xmlns="" id="{BD8DDB7A-2E1F-7440-A466-A9883BDA0E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9398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7">
            <a:extLst>
              <a:ext uri="{FF2B5EF4-FFF2-40B4-BE49-F238E27FC236}">
                <a16:creationId xmlns:a16="http://schemas.microsoft.com/office/drawing/2014/main" xmlns="" id="{97D7BB5E-87B8-6D4A-AFAE-A11C5C4E24E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51041E1-E441-F54C-B8DA-84288A2C32A8}" type="slidenum">
              <a:rPr lang="en-US" altLang="en-US">
                <a:latin typeface="Times New Roman" panose="02020603050405020304" pitchFamily="18" charset="0"/>
              </a:rPr>
              <a:pPr/>
              <a:t>22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7106" name="Rectangle 2">
            <a:extLst>
              <a:ext uri="{FF2B5EF4-FFF2-40B4-BE49-F238E27FC236}">
                <a16:creationId xmlns:a16="http://schemas.microsoft.com/office/drawing/2014/main" xmlns="" id="{E107C033-73F1-A244-8D79-89F7C284983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xmlns="" id="{02CA10B1-17B2-1F4B-A450-7D417CE194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16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>
            <a:extLst>
              <a:ext uri="{FF2B5EF4-FFF2-40B4-BE49-F238E27FC236}">
                <a16:creationId xmlns:a16="http://schemas.microsoft.com/office/drawing/2014/main" xmlns="" id="{C31EE1BC-1098-5148-80AE-7FA1FFA9301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864B207-5445-A54C-AE12-D479270CEA75}" type="slidenum">
              <a:rPr lang="en-US" altLang="en-US">
                <a:latin typeface="Times New Roman" panose="02020603050405020304" pitchFamily="18" charset="0"/>
              </a:rPr>
              <a:pPr/>
              <a:t>23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9154" name="Rectangle 2">
            <a:extLst>
              <a:ext uri="{FF2B5EF4-FFF2-40B4-BE49-F238E27FC236}">
                <a16:creationId xmlns:a16="http://schemas.microsoft.com/office/drawing/2014/main" xmlns="" id="{7F476FAE-292D-8F41-AE2C-61EA60AE567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xmlns="" id="{C24B744D-2596-E748-978B-F313D2E047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4470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>
            <a:extLst>
              <a:ext uri="{FF2B5EF4-FFF2-40B4-BE49-F238E27FC236}">
                <a16:creationId xmlns:a16="http://schemas.microsoft.com/office/drawing/2014/main" xmlns="" id="{AB7D76D2-588A-904B-8D02-35D7A975E0F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2" name="Rectangle 3">
            <a:extLst>
              <a:ext uri="{FF2B5EF4-FFF2-40B4-BE49-F238E27FC236}">
                <a16:creationId xmlns:a16="http://schemas.microsoft.com/office/drawing/2014/main" xmlns="" id="{80D97686-B1FF-9640-AFFD-0C32BE0C76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4461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7">
            <a:extLst>
              <a:ext uri="{FF2B5EF4-FFF2-40B4-BE49-F238E27FC236}">
                <a16:creationId xmlns:a16="http://schemas.microsoft.com/office/drawing/2014/main" xmlns="" id="{D6066558-8C40-D54D-9657-9CBB55D8D55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5A17DEB-1ED6-C34C-9AD8-8A3415F52DE9}" type="slidenum">
              <a:rPr lang="en-US" altLang="en-US">
                <a:latin typeface="Times New Roman" panose="02020603050405020304" pitchFamily="18" charset="0"/>
              </a:rPr>
              <a:pPr/>
              <a:t>25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3250" name="Rectangle 2">
            <a:extLst>
              <a:ext uri="{FF2B5EF4-FFF2-40B4-BE49-F238E27FC236}">
                <a16:creationId xmlns:a16="http://schemas.microsoft.com/office/drawing/2014/main" xmlns="" id="{0D26EDD4-D3EA-444F-B020-D65AD55930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xmlns="" id="{AC11EC97-EF9A-2F41-BDA2-C6BA7B64B5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7933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7">
            <a:extLst>
              <a:ext uri="{FF2B5EF4-FFF2-40B4-BE49-F238E27FC236}">
                <a16:creationId xmlns:a16="http://schemas.microsoft.com/office/drawing/2014/main" xmlns="" id="{135B0D84-5D36-D644-8D9B-CB6E5FB4EB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6907E03-AC12-4A42-8758-4C2977F4ED50}" type="slidenum">
              <a:rPr lang="en-US" altLang="en-US">
                <a:latin typeface="Times New Roman" panose="02020603050405020304" pitchFamily="18" charset="0"/>
              </a:rPr>
              <a:pPr/>
              <a:t>28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7346" name="Rectangle 2">
            <a:extLst>
              <a:ext uri="{FF2B5EF4-FFF2-40B4-BE49-F238E27FC236}">
                <a16:creationId xmlns:a16="http://schemas.microsoft.com/office/drawing/2014/main" xmlns="" id="{52B50020-DBC6-8B43-B6CF-09DE6530070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xmlns="" id="{D23F155D-F5A0-DD48-B1A1-283CAFEDF0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9077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7">
            <a:extLst>
              <a:ext uri="{FF2B5EF4-FFF2-40B4-BE49-F238E27FC236}">
                <a16:creationId xmlns:a16="http://schemas.microsoft.com/office/drawing/2014/main" xmlns="" id="{8C694A42-BDD7-5F47-93F5-4604CCFA15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96CFA76-7944-B347-BE22-243C8E0847FE}" type="slidenum">
              <a:rPr lang="en-US" altLang="en-US">
                <a:latin typeface="Times New Roman" panose="02020603050405020304" pitchFamily="18" charset="0"/>
              </a:rPr>
              <a:pPr/>
              <a:t>29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9394" name="Rectangle 2">
            <a:extLst>
              <a:ext uri="{FF2B5EF4-FFF2-40B4-BE49-F238E27FC236}">
                <a16:creationId xmlns:a16="http://schemas.microsoft.com/office/drawing/2014/main" xmlns="" id="{FE366AB8-2AE5-B040-95AE-92FC5314E0B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xmlns="" id="{B7FF8005-A2B5-C345-8950-70F26CFE96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87024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7">
            <a:extLst>
              <a:ext uri="{FF2B5EF4-FFF2-40B4-BE49-F238E27FC236}">
                <a16:creationId xmlns:a16="http://schemas.microsoft.com/office/drawing/2014/main" xmlns="" id="{0334CD9E-A4BB-B544-B76B-70E38784E06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975B522-CE67-0540-879E-1BBB73995140}" type="slidenum">
              <a:rPr lang="en-US" altLang="en-US">
                <a:latin typeface="Times New Roman" panose="02020603050405020304" pitchFamily="18" charset="0"/>
              </a:rPr>
              <a:pPr/>
              <a:t>30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42" name="Rectangle 2">
            <a:extLst>
              <a:ext uri="{FF2B5EF4-FFF2-40B4-BE49-F238E27FC236}">
                <a16:creationId xmlns:a16="http://schemas.microsoft.com/office/drawing/2014/main" xmlns="" id="{13097598-760A-9B45-B1ED-98B51CE7A1C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xmlns="" id="{E297C864-340D-A244-A606-7A4693F23C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2436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>
            <a:extLst>
              <a:ext uri="{FF2B5EF4-FFF2-40B4-BE49-F238E27FC236}">
                <a16:creationId xmlns:a16="http://schemas.microsoft.com/office/drawing/2014/main" xmlns="" id="{43032652-780E-5E4E-B890-E12A13ED6CE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80E3C49-69F9-A144-A67E-3B9D6DD54917}" type="slidenum">
              <a:rPr lang="en-US" altLang="en-US">
                <a:latin typeface="Times New Roman" panose="02020603050405020304" pitchFamily="18" charset="0"/>
              </a:rPr>
              <a:pPr/>
              <a:t>31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3490" name="Rectangle 2">
            <a:extLst>
              <a:ext uri="{FF2B5EF4-FFF2-40B4-BE49-F238E27FC236}">
                <a16:creationId xmlns:a16="http://schemas.microsoft.com/office/drawing/2014/main" xmlns="" id="{07D1F990-2E45-1E4A-B40E-996008FE712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>
            <a:extLst>
              <a:ext uri="{FF2B5EF4-FFF2-40B4-BE49-F238E27FC236}">
                <a16:creationId xmlns:a16="http://schemas.microsoft.com/office/drawing/2014/main" xmlns="" id="{352C3F05-669F-9343-B010-B017D504B0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292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>
            <a:extLst>
              <a:ext uri="{FF2B5EF4-FFF2-40B4-BE49-F238E27FC236}">
                <a16:creationId xmlns:a16="http://schemas.microsoft.com/office/drawing/2014/main" xmlns="" id="{EB3A44FC-1DEB-4044-8D9F-D283DF82C9C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61A6A78-C7CD-8A40-BE95-527FD2B91B47}" type="slidenum">
              <a:rPr lang="en-US" altLang="en-US">
                <a:latin typeface="Times New Roman" panose="02020603050405020304" pitchFamily="18" charset="0"/>
              </a:rPr>
              <a:pPr/>
              <a:t>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xmlns="" id="{C15C0856-2FC6-DA4E-AC7F-1099EB319DE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xmlns="" id="{922DD24D-E63B-8641-A7CD-8B52BEB8AD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4769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7">
            <a:extLst>
              <a:ext uri="{FF2B5EF4-FFF2-40B4-BE49-F238E27FC236}">
                <a16:creationId xmlns:a16="http://schemas.microsoft.com/office/drawing/2014/main" xmlns="" id="{83FC218B-0693-5F49-8187-D12B502B459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40F06EA-B139-0B4B-B692-F679B4266399}" type="slidenum">
              <a:rPr lang="en-US" altLang="en-US">
                <a:latin typeface="Times New Roman" panose="02020603050405020304" pitchFamily="18" charset="0"/>
              </a:rPr>
              <a:pPr/>
              <a:t>34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7586" name="Rectangle 2">
            <a:extLst>
              <a:ext uri="{FF2B5EF4-FFF2-40B4-BE49-F238E27FC236}">
                <a16:creationId xmlns:a16="http://schemas.microsoft.com/office/drawing/2014/main" xmlns="" id="{41F5B0CB-2B09-304E-8494-6B1E6741DF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xmlns="" id="{79D91325-C6D7-EC4C-AFB4-DE4A165F1FC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5070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>
            <a:extLst>
              <a:ext uri="{FF2B5EF4-FFF2-40B4-BE49-F238E27FC236}">
                <a16:creationId xmlns:a16="http://schemas.microsoft.com/office/drawing/2014/main" xmlns="" id="{5E2951D0-9069-814F-AF77-ADBE9BFFF8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E343512-AB6E-9547-8560-6B1315D66343}" type="slidenum">
              <a:rPr lang="en-US" altLang="en-US">
                <a:latin typeface="Times New Roman" panose="02020603050405020304" pitchFamily="18" charset="0"/>
              </a:rPr>
              <a:pPr/>
              <a:t>35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xmlns="" id="{0094EDFD-D90D-004B-8302-8A71937BCA2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xmlns="" id="{AE631DF9-AC86-8E4B-AD34-A1F4920386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2123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7">
            <a:extLst>
              <a:ext uri="{FF2B5EF4-FFF2-40B4-BE49-F238E27FC236}">
                <a16:creationId xmlns:a16="http://schemas.microsoft.com/office/drawing/2014/main" xmlns="" id="{4265D6FE-1EA6-FF4A-B048-0D182A27ED6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20F4C3B-9634-BA4F-A852-16F86EB5EA3F}" type="slidenum">
              <a:rPr lang="en-US" altLang="en-US">
                <a:latin typeface="Times New Roman" panose="02020603050405020304" pitchFamily="18" charset="0"/>
              </a:rPr>
              <a:pPr/>
              <a:t>36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1682" name="Rectangle 2">
            <a:extLst>
              <a:ext uri="{FF2B5EF4-FFF2-40B4-BE49-F238E27FC236}">
                <a16:creationId xmlns:a16="http://schemas.microsoft.com/office/drawing/2014/main" xmlns="" id="{34CCD955-702F-BA46-84B5-373750F654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xmlns="" id="{A624BFE3-249F-3642-A358-EDCC91B637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7523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>
            <a:extLst>
              <a:ext uri="{FF2B5EF4-FFF2-40B4-BE49-F238E27FC236}">
                <a16:creationId xmlns:a16="http://schemas.microsoft.com/office/drawing/2014/main" xmlns="" id="{FB4E97F6-E9CB-F740-90D0-CDAC2412DB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BEABF77-C3C7-C149-B49D-7F76EB822089}" type="slidenum">
              <a:rPr lang="en-US" altLang="en-US">
                <a:latin typeface="Times New Roman" panose="02020603050405020304" pitchFamily="18" charset="0"/>
              </a:rPr>
              <a:pPr/>
              <a:t>37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3730" name="Rectangle 2">
            <a:extLst>
              <a:ext uri="{FF2B5EF4-FFF2-40B4-BE49-F238E27FC236}">
                <a16:creationId xmlns:a16="http://schemas.microsoft.com/office/drawing/2014/main" xmlns="" id="{B0FBF1D9-D048-374E-A476-B939605B42E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xmlns="" id="{EA21857A-C1A1-8045-BBDB-6B6572E104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89632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7">
            <a:extLst>
              <a:ext uri="{FF2B5EF4-FFF2-40B4-BE49-F238E27FC236}">
                <a16:creationId xmlns:a16="http://schemas.microsoft.com/office/drawing/2014/main" xmlns="" id="{9A78CA5B-C3DC-C742-B1FB-161881A2D6E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206B1F1-D9E5-0244-949F-D267B072414B}" type="slidenum">
              <a:rPr lang="en-US" altLang="en-US">
                <a:latin typeface="Times New Roman" panose="02020603050405020304" pitchFamily="18" charset="0"/>
              </a:rPr>
              <a:pPr/>
              <a:t>39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6802" name="Rectangle 2">
            <a:extLst>
              <a:ext uri="{FF2B5EF4-FFF2-40B4-BE49-F238E27FC236}">
                <a16:creationId xmlns:a16="http://schemas.microsoft.com/office/drawing/2014/main" xmlns="" id="{1D60C908-FD90-4847-9B10-828B9FBA13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xmlns="" id="{2BE644BF-4A91-6A48-A1A9-D90A58337E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19307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>
            <a:extLst>
              <a:ext uri="{FF2B5EF4-FFF2-40B4-BE49-F238E27FC236}">
                <a16:creationId xmlns:a16="http://schemas.microsoft.com/office/drawing/2014/main" xmlns="" id="{87B10F62-FA19-E24E-A1D4-BDE4DE4A25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0DB8A61-4C1A-0044-90E2-5F333A7948C8}" type="slidenum">
              <a:rPr lang="en-US" altLang="en-US">
                <a:latin typeface="Times New Roman" panose="02020603050405020304" pitchFamily="18" charset="0"/>
              </a:rPr>
              <a:pPr/>
              <a:t>40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8850" name="Rectangle 2">
            <a:extLst>
              <a:ext uri="{FF2B5EF4-FFF2-40B4-BE49-F238E27FC236}">
                <a16:creationId xmlns:a16="http://schemas.microsoft.com/office/drawing/2014/main" xmlns="" id="{5ECD0F0D-D211-3540-AA50-CCAB946436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xmlns="" id="{ADB65A3B-73E7-BE4F-AC67-F0C5D0D7F2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70123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7">
            <a:extLst>
              <a:ext uri="{FF2B5EF4-FFF2-40B4-BE49-F238E27FC236}">
                <a16:creationId xmlns:a16="http://schemas.microsoft.com/office/drawing/2014/main" xmlns="" id="{5661281B-DC8B-5D4A-8CD6-8DFCFFB8FF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0ECB8AA-4D8C-084F-9900-437AF6F24839}" type="slidenum">
              <a:rPr lang="en-US" altLang="en-US">
                <a:latin typeface="Times New Roman" panose="02020603050405020304" pitchFamily="18" charset="0"/>
              </a:rPr>
              <a:pPr/>
              <a:t>41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0898" name="Rectangle 2">
            <a:extLst>
              <a:ext uri="{FF2B5EF4-FFF2-40B4-BE49-F238E27FC236}">
                <a16:creationId xmlns:a16="http://schemas.microsoft.com/office/drawing/2014/main" xmlns="" id="{C8AD2E9D-FFDE-824C-86E1-BB8D010BA9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xmlns="" id="{82A91D0E-ADD9-E943-8328-2EA3AA3566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0534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>
            <a:extLst>
              <a:ext uri="{FF2B5EF4-FFF2-40B4-BE49-F238E27FC236}">
                <a16:creationId xmlns:a16="http://schemas.microsoft.com/office/drawing/2014/main" xmlns="" id="{E66222C7-D04F-4D44-8F9B-24025695C3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6C9E709-EB18-D248-ADAA-F174E8B9ED92}" type="slidenum">
              <a:rPr lang="en-US" altLang="en-US">
                <a:latin typeface="Times New Roman" panose="02020603050405020304" pitchFamily="18" charset="0"/>
              </a:rPr>
              <a:pPr/>
              <a:t>42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xmlns="" id="{0089F8D6-BFCF-7B4B-89C0-F60200C7F14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xmlns="" id="{F1FF89B2-E73A-2347-8BB7-EE5FC1CA18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82360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7">
            <a:extLst>
              <a:ext uri="{FF2B5EF4-FFF2-40B4-BE49-F238E27FC236}">
                <a16:creationId xmlns:a16="http://schemas.microsoft.com/office/drawing/2014/main" xmlns="" id="{8336D527-2781-A445-8998-F8309FA534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4E63395-2CFF-8E48-8EE2-F240AF9039B6}" type="slidenum">
              <a:rPr lang="en-US" altLang="en-US">
                <a:latin typeface="Times New Roman" panose="02020603050405020304" pitchFamily="18" charset="0"/>
              </a:rPr>
              <a:pPr/>
              <a:t>43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4994" name="Rectangle 2">
            <a:extLst>
              <a:ext uri="{FF2B5EF4-FFF2-40B4-BE49-F238E27FC236}">
                <a16:creationId xmlns:a16="http://schemas.microsoft.com/office/drawing/2014/main" xmlns="" id="{B21FD489-AFF2-C743-89A5-456EDBA4D2A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xmlns="" id="{A023816E-BC26-5A4C-B009-CF6266B9E5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24913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>
            <a:extLst>
              <a:ext uri="{FF2B5EF4-FFF2-40B4-BE49-F238E27FC236}">
                <a16:creationId xmlns:a16="http://schemas.microsoft.com/office/drawing/2014/main" xmlns="" id="{DC2F3B7C-A6D4-5449-A2E5-487B858B276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B492B47-087F-9245-8DF8-C1C4067B7194}" type="slidenum">
              <a:rPr lang="en-US" altLang="en-US">
                <a:latin typeface="Times New Roman" panose="02020603050405020304" pitchFamily="18" charset="0"/>
              </a:rPr>
              <a:pPr/>
              <a:t>44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7042" name="Rectangle 2">
            <a:extLst>
              <a:ext uri="{FF2B5EF4-FFF2-40B4-BE49-F238E27FC236}">
                <a16:creationId xmlns:a16="http://schemas.microsoft.com/office/drawing/2014/main" xmlns="" id="{C6BCA257-592F-6148-9C11-9D03EB631C9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xmlns="" id="{93BE20A8-B7F0-FC4D-A7F7-5761AC5275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450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>
            <a:extLst>
              <a:ext uri="{FF2B5EF4-FFF2-40B4-BE49-F238E27FC236}">
                <a16:creationId xmlns:a16="http://schemas.microsoft.com/office/drawing/2014/main" xmlns="" id="{45C23B3F-3860-9E48-BAEF-DD835DED88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55FDF66-E0C3-1642-B7D7-9CE4D56E18A1}" type="slidenum">
              <a:rPr lang="en-US" altLang="en-US">
                <a:latin typeface="Times New Roman" panose="02020603050405020304" pitchFamily="18" charset="0"/>
              </a:rPr>
              <a:pPr/>
              <a:t>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xmlns="" id="{D1EEDA87-82DB-0A4E-8239-D0CAD14CEC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xmlns="" id="{7D283D93-2443-AD47-A291-D38B3FA7B9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4553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7">
            <a:extLst>
              <a:ext uri="{FF2B5EF4-FFF2-40B4-BE49-F238E27FC236}">
                <a16:creationId xmlns:a16="http://schemas.microsoft.com/office/drawing/2014/main" xmlns="" id="{FA7BF274-CFE8-DE46-8F31-4C5CCE89B7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CDD08AB-5277-4845-A316-CCD3DCF48661}" type="slidenum">
              <a:rPr lang="en-US" altLang="en-US">
                <a:latin typeface="Times New Roman" panose="02020603050405020304" pitchFamily="18" charset="0"/>
              </a:rPr>
              <a:pPr/>
              <a:t>45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9090" name="Rectangle 2">
            <a:extLst>
              <a:ext uri="{FF2B5EF4-FFF2-40B4-BE49-F238E27FC236}">
                <a16:creationId xmlns:a16="http://schemas.microsoft.com/office/drawing/2014/main" xmlns="" id="{DD759328-09CA-6149-9ECD-6DEFE9DB39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xmlns="" id="{3770C531-5B66-FF4B-812B-AE9B9EC34F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3584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>
            <a:extLst>
              <a:ext uri="{FF2B5EF4-FFF2-40B4-BE49-F238E27FC236}">
                <a16:creationId xmlns:a16="http://schemas.microsoft.com/office/drawing/2014/main" xmlns="" id="{1C3578B0-26F1-FE49-AF48-DF97036946C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928F110-4338-1A4A-BF97-8242EA70B53E}" type="slidenum">
              <a:rPr lang="en-US" altLang="en-US">
                <a:latin typeface="Times New Roman" panose="02020603050405020304" pitchFamily="18" charset="0"/>
              </a:rPr>
              <a:pPr/>
              <a:t>46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1138" name="Rectangle 2">
            <a:extLst>
              <a:ext uri="{FF2B5EF4-FFF2-40B4-BE49-F238E27FC236}">
                <a16:creationId xmlns:a16="http://schemas.microsoft.com/office/drawing/2014/main" xmlns="" id="{12D655AD-86C7-F546-A7C3-71FEB077066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39" name="Rectangle 3">
            <a:extLst>
              <a:ext uri="{FF2B5EF4-FFF2-40B4-BE49-F238E27FC236}">
                <a16:creationId xmlns:a16="http://schemas.microsoft.com/office/drawing/2014/main" xmlns="" id="{C0CA4456-BA64-2D42-A488-C92FE0AD674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557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7">
            <a:extLst>
              <a:ext uri="{FF2B5EF4-FFF2-40B4-BE49-F238E27FC236}">
                <a16:creationId xmlns:a16="http://schemas.microsoft.com/office/drawing/2014/main" xmlns="" id="{9CA0A4A9-239D-274A-A60F-137568DB28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97ADE87-9549-8649-BD4F-9E4FBC32F6F4}" type="slidenum">
              <a:rPr lang="en-US" altLang="en-US">
                <a:latin typeface="Times New Roman" panose="02020603050405020304" pitchFamily="18" charset="0"/>
              </a:rPr>
              <a:pPr/>
              <a:t>49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5234" name="Rectangle 2">
            <a:extLst>
              <a:ext uri="{FF2B5EF4-FFF2-40B4-BE49-F238E27FC236}">
                <a16:creationId xmlns:a16="http://schemas.microsoft.com/office/drawing/2014/main" xmlns="" id="{0B93AB0E-BDA7-4245-B0B8-A3C380FF14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xmlns="" id="{F1FABFFD-B912-DD4F-982B-19A9B74BD8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78051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Rectangle 7">
            <a:extLst>
              <a:ext uri="{FF2B5EF4-FFF2-40B4-BE49-F238E27FC236}">
                <a16:creationId xmlns:a16="http://schemas.microsoft.com/office/drawing/2014/main" xmlns="" id="{64942D6A-BAF9-F644-B6E6-EB7C0F7CB3B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3E39F66-C335-EB4F-AC9E-32F37F068C02}" type="slidenum">
              <a:rPr lang="en-US" altLang="en-US">
                <a:latin typeface="Times New Roman" panose="02020603050405020304" pitchFamily="18" charset="0"/>
              </a:rPr>
              <a:pPr/>
              <a:t>50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7282" name="Rectangle 2">
            <a:extLst>
              <a:ext uri="{FF2B5EF4-FFF2-40B4-BE49-F238E27FC236}">
                <a16:creationId xmlns:a16="http://schemas.microsoft.com/office/drawing/2014/main" xmlns="" id="{0064D379-4E21-DA4B-8A75-EFFD0C46F1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>
            <a:extLst>
              <a:ext uri="{FF2B5EF4-FFF2-40B4-BE49-F238E27FC236}">
                <a16:creationId xmlns:a16="http://schemas.microsoft.com/office/drawing/2014/main" xmlns="" id="{4A052116-9773-2442-9E02-C4A6F6112A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24221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7">
            <a:extLst>
              <a:ext uri="{FF2B5EF4-FFF2-40B4-BE49-F238E27FC236}">
                <a16:creationId xmlns:a16="http://schemas.microsoft.com/office/drawing/2014/main" xmlns="" id="{46AF0806-D752-5448-99D2-34A90367B9B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E7A2974-8495-E044-85E1-7E7E3D7273A2}" type="slidenum">
              <a:rPr lang="en-US" altLang="en-US">
                <a:latin typeface="Times New Roman" panose="02020603050405020304" pitchFamily="18" charset="0"/>
              </a:rPr>
              <a:pPr/>
              <a:t>51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9330" name="Rectangle 2">
            <a:extLst>
              <a:ext uri="{FF2B5EF4-FFF2-40B4-BE49-F238E27FC236}">
                <a16:creationId xmlns:a16="http://schemas.microsoft.com/office/drawing/2014/main" xmlns="" id="{414AECE4-2C1F-804D-88E2-ADB140E0B42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1" name="Rectangle 3">
            <a:extLst>
              <a:ext uri="{FF2B5EF4-FFF2-40B4-BE49-F238E27FC236}">
                <a16:creationId xmlns:a16="http://schemas.microsoft.com/office/drawing/2014/main" xmlns="" id="{23080C44-8B39-394C-9D09-5B64CC4800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480235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7">
            <a:extLst>
              <a:ext uri="{FF2B5EF4-FFF2-40B4-BE49-F238E27FC236}">
                <a16:creationId xmlns:a16="http://schemas.microsoft.com/office/drawing/2014/main" xmlns="" id="{FB4D7982-2A40-FA49-B965-D700CF7BA77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2963902-537C-1B49-B835-9128EE675908}" type="slidenum">
              <a:rPr lang="en-US" altLang="en-US">
                <a:latin typeface="Times New Roman" panose="02020603050405020304" pitchFamily="18" charset="0"/>
              </a:rPr>
              <a:pPr/>
              <a:t>52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1378" name="Rectangle 2">
            <a:extLst>
              <a:ext uri="{FF2B5EF4-FFF2-40B4-BE49-F238E27FC236}">
                <a16:creationId xmlns:a16="http://schemas.microsoft.com/office/drawing/2014/main" xmlns="" id="{3676BFE4-177E-A547-B07B-BF981CB1373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79" name="Rectangle 3">
            <a:extLst>
              <a:ext uri="{FF2B5EF4-FFF2-40B4-BE49-F238E27FC236}">
                <a16:creationId xmlns:a16="http://schemas.microsoft.com/office/drawing/2014/main" xmlns="" id="{EB3C3D7E-1A1E-D542-B11E-B87887BDD9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173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Rectangle 7">
            <a:extLst>
              <a:ext uri="{FF2B5EF4-FFF2-40B4-BE49-F238E27FC236}">
                <a16:creationId xmlns:a16="http://schemas.microsoft.com/office/drawing/2014/main" xmlns="" id="{73265B17-8533-F749-8EF3-2D9CE1D0B8D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104F33F-16BA-E344-8871-D79ACF17BC3B}" type="slidenum">
              <a:rPr lang="en-US" altLang="en-US">
                <a:latin typeface="Times New Roman" panose="02020603050405020304" pitchFamily="18" charset="0"/>
              </a:rPr>
              <a:pPr/>
              <a:t>54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4450" name="Rectangle 2">
            <a:extLst>
              <a:ext uri="{FF2B5EF4-FFF2-40B4-BE49-F238E27FC236}">
                <a16:creationId xmlns:a16="http://schemas.microsoft.com/office/drawing/2014/main" xmlns="" id="{7FE98CA5-C43F-1B42-A594-F5CAC8FA7D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xmlns="" id="{F13ACCAF-C789-D94A-BCED-CFA18B6EEC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48986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2">
            <a:extLst>
              <a:ext uri="{FF2B5EF4-FFF2-40B4-BE49-F238E27FC236}">
                <a16:creationId xmlns:a16="http://schemas.microsoft.com/office/drawing/2014/main" xmlns="" id="{5FCFEF72-488A-D641-945E-D61215839D6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498" name="Rectangle 3">
            <a:extLst>
              <a:ext uri="{FF2B5EF4-FFF2-40B4-BE49-F238E27FC236}">
                <a16:creationId xmlns:a16="http://schemas.microsoft.com/office/drawing/2014/main" xmlns="" id="{98EE10A1-DD82-9146-853F-B9BA508BAC6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4422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>
            <a:extLst>
              <a:ext uri="{FF2B5EF4-FFF2-40B4-BE49-F238E27FC236}">
                <a16:creationId xmlns:a16="http://schemas.microsoft.com/office/drawing/2014/main" xmlns="" id="{7BDF5E99-EE27-A94F-97A9-968CECA0195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6" name="Rectangle 3">
            <a:extLst>
              <a:ext uri="{FF2B5EF4-FFF2-40B4-BE49-F238E27FC236}">
                <a16:creationId xmlns:a16="http://schemas.microsoft.com/office/drawing/2014/main" xmlns="" id="{F78E74BC-497A-D74D-B270-E73176D901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6976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7">
            <a:extLst>
              <a:ext uri="{FF2B5EF4-FFF2-40B4-BE49-F238E27FC236}">
                <a16:creationId xmlns:a16="http://schemas.microsoft.com/office/drawing/2014/main" xmlns="" id="{CDF6CC61-C157-E745-84A4-7E3BF13EA4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B17750F-3906-FD4B-A09B-E713D7384EA9}" type="slidenum">
              <a:rPr lang="en-US" altLang="en-US">
                <a:latin typeface="Times New Roman" panose="02020603050405020304" pitchFamily="18" charset="0"/>
              </a:rPr>
              <a:pPr/>
              <a:t>57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0594" name="Rectangle 2">
            <a:extLst>
              <a:ext uri="{FF2B5EF4-FFF2-40B4-BE49-F238E27FC236}">
                <a16:creationId xmlns:a16="http://schemas.microsoft.com/office/drawing/2014/main" xmlns="" id="{67855648-5947-5B46-9719-DC89423277C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>
            <a:extLst>
              <a:ext uri="{FF2B5EF4-FFF2-40B4-BE49-F238E27FC236}">
                <a16:creationId xmlns:a16="http://schemas.microsoft.com/office/drawing/2014/main" xmlns="" id="{6FE16099-9F95-414A-9CC9-88A64337F0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575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7">
            <a:extLst>
              <a:ext uri="{FF2B5EF4-FFF2-40B4-BE49-F238E27FC236}">
                <a16:creationId xmlns:a16="http://schemas.microsoft.com/office/drawing/2014/main" xmlns="" id="{14D11ECB-BFE8-704C-A5FF-4D78D5F4E2A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B1E2E03-A796-DF44-B1A0-F3101D8ADC0E}" type="slidenum">
              <a:rPr lang="en-US" altLang="en-US">
                <a:latin typeface="Times New Roman" panose="02020603050405020304" pitchFamily="18" charset="0"/>
              </a:rPr>
              <a:pPr/>
              <a:t>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290" name="Rectangle 2">
            <a:extLst>
              <a:ext uri="{FF2B5EF4-FFF2-40B4-BE49-F238E27FC236}">
                <a16:creationId xmlns:a16="http://schemas.microsoft.com/office/drawing/2014/main" xmlns="" id="{8A07E08D-5CFD-174F-87BB-918EE203FC4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xmlns="" id="{278247CC-21E9-3841-975F-3C000CA2A6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5495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Rectangle 7">
            <a:extLst>
              <a:ext uri="{FF2B5EF4-FFF2-40B4-BE49-F238E27FC236}">
                <a16:creationId xmlns:a16="http://schemas.microsoft.com/office/drawing/2014/main" xmlns="" id="{799B244C-3570-FF4C-80CF-97ECE6C9F3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B17F03C-DBC6-2C40-B4D8-DF60A110AF3A}" type="slidenum">
              <a:rPr lang="en-US" altLang="en-US">
                <a:latin typeface="Times New Roman" panose="02020603050405020304" pitchFamily="18" charset="0"/>
              </a:rPr>
              <a:pPr/>
              <a:t>58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2642" name="Rectangle 2">
            <a:extLst>
              <a:ext uri="{FF2B5EF4-FFF2-40B4-BE49-F238E27FC236}">
                <a16:creationId xmlns:a16="http://schemas.microsoft.com/office/drawing/2014/main" xmlns="" id="{A5E01DC2-034B-854D-97E2-3BDA45B6BC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xmlns="" id="{6A935AF3-4E41-2740-8B2B-11DFD6FA97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93488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Rectangle 7">
            <a:extLst>
              <a:ext uri="{FF2B5EF4-FFF2-40B4-BE49-F238E27FC236}">
                <a16:creationId xmlns:a16="http://schemas.microsoft.com/office/drawing/2014/main" xmlns="" id="{607FB5F2-AD52-284B-81B4-5847A2527B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0A80784-B1C2-EA46-8FEC-7D358B969507}" type="slidenum">
              <a:rPr lang="en-US" altLang="en-US">
                <a:latin typeface="Times New Roman" panose="02020603050405020304" pitchFamily="18" charset="0"/>
              </a:rPr>
              <a:pPr/>
              <a:t>59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4690" name="Rectangle 2">
            <a:extLst>
              <a:ext uri="{FF2B5EF4-FFF2-40B4-BE49-F238E27FC236}">
                <a16:creationId xmlns:a16="http://schemas.microsoft.com/office/drawing/2014/main" xmlns="" id="{936CCF50-57CF-D145-A369-BC3E7F7658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xmlns="" id="{75C6498F-28AF-6D4B-8D6A-06C54FFDF26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426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7">
            <a:extLst>
              <a:ext uri="{FF2B5EF4-FFF2-40B4-BE49-F238E27FC236}">
                <a16:creationId xmlns:a16="http://schemas.microsoft.com/office/drawing/2014/main" xmlns="" id="{F5F7E5C6-6125-3C4B-B32F-1C1118CA0DA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8A553B1-6E74-954B-AF89-6E8A67DF0337}" type="slidenum">
              <a:rPr lang="en-US" altLang="en-US">
                <a:latin typeface="Times New Roman" panose="02020603050405020304" pitchFamily="18" charset="0"/>
              </a:rPr>
              <a:pPr/>
              <a:t>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4338" name="Rectangle 2">
            <a:extLst>
              <a:ext uri="{FF2B5EF4-FFF2-40B4-BE49-F238E27FC236}">
                <a16:creationId xmlns:a16="http://schemas.microsoft.com/office/drawing/2014/main" xmlns="" id="{B8B7608B-E293-AB46-9353-07C18083705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xmlns="" id="{9C5E0F88-B673-F449-8FF8-54A56C1469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6965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>
            <a:extLst>
              <a:ext uri="{FF2B5EF4-FFF2-40B4-BE49-F238E27FC236}">
                <a16:creationId xmlns:a16="http://schemas.microsoft.com/office/drawing/2014/main" xmlns="" id="{4C0F4558-A65B-E64F-B720-A732FF65495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6" name="Rectangle 3">
            <a:extLst>
              <a:ext uri="{FF2B5EF4-FFF2-40B4-BE49-F238E27FC236}">
                <a16:creationId xmlns:a16="http://schemas.microsoft.com/office/drawing/2014/main" xmlns="" id="{B9990950-08A2-124E-BCC1-04F84C08F9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99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>
            <a:extLst>
              <a:ext uri="{FF2B5EF4-FFF2-40B4-BE49-F238E27FC236}">
                <a16:creationId xmlns:a16="http://schemas.microsoft.com/office/drawing/2014/main" xmlns="" id="{54F847B4-9524-BE46-8983-743F2BDA45A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C3676E6-FE14-0445-8867-47FCFABFA2BE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8434" name="Rectangle 2">
            <a:extLst>
              <a:ext uri="{FF2B5EF4-FFF2-40B4-BE49-F238E27FC236}">
                <a16:creationId xmlns:a16="http://schemas.microsoft.com/office/drawing/2014/main" xmlns="" id="{58ED24C5-C929-1548-9127-3A058322AC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xmlns="" id="{69E5C7E5-7DA1-4C47-A4C0-56763B087E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838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>
            <a:extLst>
              <a:ext uri="{FF2B5EF4-FFF2-40B4-BE49-F238E27FC236}">
                <a16:creationId xmlns:a16="http://schemas.microsoft.com/office/drawing/2014/main" xmlns="" id="{7A484542-56D9-3C4A-AC03-496E894E1BF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2" name="Rectangle 3">
            <a:extLst>
              <a:ext uri="{FF2B5EF4-FFF2-40B4-BE49-F238E27FC236}">
                <a16:creationId xmlns:a16="http://schemas.microsoft.com/office/drawing/2014/main" xmlns="" id="{8C142584-2534-8442-B304-C38885D23B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832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xmlns="" id="{9CCE36EE-05D9-9540-9A29-1E822A54EB91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xmlns="" id="{1AF9EEEF-636F-0E4C-A531-C7519579E1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dirty="0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xmlns="" id="{C25BFCC2-5B5A-6D4B-879D-949909602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dirty="0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xmlns="" id="{372CC58E-F1D6-3F4E-8F96-BBFF843B9C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dirty="0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xmlns="" id="{37490F7D-90BC-3645-B9B1-5DB45D1016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33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xmlns="" id="{6D05CDD4-DB9F-2D41-8E22-D501E315F3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1931987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336699"/>
                </a:solidFill>
                <a:latin typeface="Helvetica" pitchFamily="2" charset="0"/>
              </a:rPr>
              <a:t>Operating System Concepts</a:t>
            </a:r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4382D20C-7028-504C-9A1D-BA83B74F0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275" y="3531208"/>
            <a:ext cx="3797451" cy="284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5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laceholders with 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1920" y="285136"/>
            <a:ext cx="7434028" cy="552612"/>
          </a:xfrm>
        </p:spPr>
        <p:txBody>
          <a:bodyPr/>
          <a:lstStyle>
            <a:lvl1pPr algn="ctr">
              <a:defRPr lang="en-US" sz="3200" b="1" dirty="0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4519" y="3334869"/>
            <a:ext cx="4037379" cy="3171997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xmlns="" id="{D054B436-EA3F-BD47-AB08-391A2F2F0F7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1782" y="1387735"/>
            <a:ext cx="8344166" cy="181804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FB9E3C4B-5E95-A940-9CF4-A2896A1FB44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53865" y="3334868"/>
            <a:ext cx="4174439" cy="3171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111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6">
            <a:extLst>
              <a:ext uri="{FF2B5EF4-FFF2-40B4-BE49-F238E27FC236}">
                <a16:creationId xmlns:a16="http://schemas.microsoft.com/office/drawing/2014/main" xmlns="" id="{9E0F0151-74CD-6844-ACA6-4954E9168013}"/>
              </a:ext>
            </a:extLst>
          </p:cNvPr>
          <p:cNvSpPr>
            <a:spLocks noChangeShapeType="1"/>
          </p:cNvSpPr>
          <p:nvPr/>
        </p:nvSpPr>
        <p:spPr bwMode="auto">
          <a:xfrm>
            <a:off x="1630363" y="866775"/>
            <a:ext cx="7221537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44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1441524"/>
            <a:ext cx="1921358" cy="468098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0330" y="1441525"/>
            <a:ext cx="6248608" cy="46809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247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A12874-CCA4-4B4E-88E6-AE54EDB78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760" y="257966"/>
            <a:ext cx="7490567" cy="58675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328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6788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6">
            <a:extLst>
              <a:ext uri="{FF2B5EF4-FFF2-40B4-BE49-F238E27FC236}">
                <a16:creationId xmlns:a16="http://schemas.microsoft.com/office/drawing/2014/main" xmlns="" id="{EC79F471-96B9-5F48-AE95-4752EB27D653}"/>
              </a:ext>
            </a:extLst>
          </p:cNvPr>
          <p:cNvSpPr>
            <a:spLocks noChangeShapeType="1"/>
          </p:cNvSpPr>
          <p:nvPr/>
        </p:nvSpPr>
        <p:spPr bwMode="auto">
          <a:xfrm>
            <a:off x="1630363" y="866775"/>
            <a:ext cx="7221537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792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6">
            <a:extLst>
              <a:ext uri="{FF2B5EF4-FFF2-40B4-BE49-F238E27FC236}">
                <a16:creationId xmlns:a16="http://schemas.microsoft.com/office/drawing/2014/main" xmlns="" id="{8FDA7D86-6757-6341-8015-8A71AC163B4B}"/>
              </a:ext>
            </a:extLst>
          </p:cNvPr>
          <p:cNvSpPr>
            <a:spLocks noChangeShapeType="1"/>
          </p:cNvSpPr>
          <p:nvPr/>
        </p:nvSpPr>
        <p:spPr bwMode="auto">
          <a:xfrm>
            <a:off x="1630363" y="866775"/>
            <a:ext cx="7221537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0330" y="1420008"/>
            <a:ext cx="4134679" cy="500729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7287" y="1420008"/>
            <a:ext cx="4055165" cy="500729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701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1760" y="257966"/>
            <a:ext cx="7490567" cy="58675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4040188" cy="64935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014330"/>
            <a:ext cx="4040188" cy="438646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219200"/>
            <a:ext cx="4227302" cy="64935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014330"/>
            <a:ext cx="4227302" cy="438646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31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1761" y="268941"/>
            <a:ext cx="7430936" cy="566884"/>
          </a:xfrm>
        </p:spPr>
        <p:txBody>
          <a:bodyPr/>
          <a:lstStyle>
            <a:lvl1pPr algn="ctr">
              <a:defRPr lang="en-US" sz="3200" b="1" dirty="0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xmlns="" id="{B24A6ED9-6FA3-104C-BA12-E59DD6538B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496234" y="1376979"/>
            <a:ext cx="5329713" cy="503707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54F3ADB0-4A1F-C149-BFEF-CED9FC442E68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90331" y="1376980"/>
            <a:ext cx="2866056" cy="503707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361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1760" y="285136"/>
            <a:ext cx="7444188" cy="552612"/>
          </a:xfrm>
        </p:spPr>
        <p:txBody>
          <a:bodyPr/>
          <a:lstStyle>
            <a:lvl1pPr algn="ctr">
              <a:defRPr lang="en-US" sz="3200" b="1" dirty="0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1782" y="1376979"/>
            <a:ext cx="8344166" cy="3096698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xmlns="" id="{D054B436-EA3F-BD47-AB08-391A2F2F0F7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1782" y="4601497"/>
            <a:ext cx="8344166" cy="18288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11743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1920" y="285136"/>
            <a:ext cx="7434028" cy="552612"/>
          </a:xfrm>
        </p:spPr>
        <p:txBody>
          <a:bodyPr/>
          <a:lstStyle>
            <a:lvl1pPr algn="ctr">
              <a:defRPr lang="en-US" sz="3200" b="1" dirty="0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1782" y="3334870"/>
            <a:ext cx="8344166" cy="3171997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xmlns="" id="{D054B436-EA3F-BD47-AB08-391A2F2F0F7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1782" y="1387735"/>
            <a:ext cx="8344166" cy="181804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889509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1920" y="285136"/>
            <a:ext cx="7434028" cy="552612"/>
          </a:xfrm>
        </p:spPr>
        <p:txBody>
          <a:bodyPr/>
          <a:lstStyle>
            <a:lvl1pPr algn="ctr">
              <a:defRPr lang="en-US" sz="3200" b="1" dirty="0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88568" y="3334870"/>
            <a:ext cx="4037379" cy="3171997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xmlns="" id="{D054B436-EA3F-BD47-AB08-391A2F2F0F7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1782" y="1387735"/>
            <a:ext cx="8344166" cy="181804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FB9E3C4B-5E95-A940-9CF4-A2896A1FB44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81782" y="3334870"/>
            <a:ext cx="4174439" cy="3171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900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xmlns="" id="{782A5125-203A-834E-9201-F7E7164E88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379221" y="277813"/>
            <a:ext cx="747268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xmlns="" id="{E43018F0-BEC7-1044-AAEB-1337A9D18A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90538" y="1398494"/>
            <a:ext cx="8361362" cy="5019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xmlns="" id="{8584B750-FEEC-0B4D-999E-B75B39028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 dirty="0">
              <a:latin typeface="Times New Roman" panose="02020603050405020304" pitchFamily="18" charset="0"/>
            </a:endParaRPr>
          </a:p>
        </p:txBody>
      </p:sp>
      <p:sp>
        <p:nvSpPr>
          <p:cNvPr id="2" name="Line 6">
            <a:extLst>
              <a:ext uri="{FF2B5EF4-FFF2-40B4-BE49-F238E27FC236}">
                <a16:creationId xmlns:a16="http://schemas.microsoft.com/office/drawing/2014/main" xmlns="" id="{5379D03F-22E6-5647-AB90-772852545043}"/>
              </a:ext>
            </a:extLst>
          </p:cNvPr>
          <p:cNvSpPr>
            <a:spLocks noChangeShapeType="1"/>
          </p:cNvSpPr>
          <p:nvPr/>
        </p:nvSpPr>
        <p:spPr bwMode="auto">
          <a:xfrm>
            <a:off x="1379221" y="866775"/>
            <a:ext cx="7472679" cy="0"/>
          </a:xfrm>
          <a:prstGeom prst="line">
            <a:avLst/>
          </a:prstGeom>
          <a:noFill/>
          <a:ln w="3810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xmlns="" id="{2FE5170B-2E7A-4B4C-94CA-557F2ECD9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 dirty="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xmlns="" id="{496210B7-549D-3546-82A3-21674AB19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 dirty="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xmlns="" id="{5C6426E9-6999-5448-90F1-0AD498E21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09045" y="6613525"/>
            <a:ext cx="34176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fld id="{23FB9004-5CA7-3B41-9B70-CD9EED42E16C}" type="slidenum">
              <a:rPr lang="en-US" altLang="en-US" sz="1000" b="1" smtClean="0">
                <a:solidFill>
                  <a:srgbClr val="006699"/>
                </a:solidFill>
                <a:latin typeface="Helvetica" pitchFamily="2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6699"/>
              </a:solidFill>
              <a:latin typeface="Helvetica" pitchFamily="2" charset="0"/>
            </a:endParaRP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xmlns="" id="{5E035EE4-E459-A34D-828B-D98F62D8EB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6608763"/>
            <a:ext cx="19050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6699"/>
                </a:solidFill>
                <a:latin typeface="Helvetica" pitchFamily="2" charset="0"/>
              </a:rPr>
              <a:t>Operating System Concepts </a:t>
            </a:r>
          </a:p>
        </p:txBody>
      </p:sp>
      <p:pic>
        <p:nvPicPr>
          <p:cNvPr id="1036" name="Picture 2">
            <a:extLst>
              <a:ext uri="{FF2B5EF4-FFF2-40B4-BE49-F238E27FC236}">
                <a16:creationId xmlns:a16="http://schemas.microsoft.com/office/drawing/2014/main" xmlns="" id="{C76FE807-484C-804F-BD4B-45F326DCC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" y="187551"/>
            <a:ext cx="754380" cy="679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4" name="Text Box 10">
            <a:extLst>
              <a:ext uri="{FF2B5EF4-FFF2-40B4-BE49-F238E27FC236}">
                <a16:creationId xmlns:a16="http://schemas.microsoft.com/office/drawing/2014/main" xmlns="" id="{15195095-D590-3D45-BD5D-ED99265E46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7161" y="6622368"/>
            <a:ext cx="248919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6699"/>
                </a:solidFill>
                <a:latin typeface="Helvetica" pitchFamily="2" charset="0"/>
              </a:rPr>
              <a:t>Silberschatz, Galvin and Gagne ©2018</a:t>
            </a:r>
          </a:p>
        </p:txBody>
      </p:sp>
    </p:spTree>
    <p:extLst>
      <p:ext uri="{BB962C8B-B14F-4D97-AF65-F5344CB8AC3E}">
        <p14:creationId xmlns:p14="http://schemas.microsoft.com/office/powerpoint/2010/main" val="1087474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  <p:sldLayoutId id="2147483961" r:id="rId12"/>
    <p:sldLayoutId id="2147483962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800"/>
        </a:spcBef>
        <a:spcAft>
          <a:spcPts val="800"/>
        </a:spcAft>
        <a:buClr>
          <a:srgbClr val="993300"/>
        </a:buClr>
        <a:buSzPct val="90000"/>
        <a:buFont typeface="Monotype Sorts" pitchFamily="2" charset="2"/>
        <a:buChar char="n"/>
        <a:defRPr kumimoji="1" sz="2000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1" fontAlgn="base" hangingPunct="1">
        <a:lnSpc>
          <a:spcPct val="100000"/>
        </a:lnSpc>
        <a:spcBef>
          <a:spcPts val="800"/>
        </a:spcBef>
        <a:spcAft>
          <a:spcPts val="800"/>
        </a:spcAft>
        <a:buClr>
          <a:srgbClr val="CC6600"/>
        </a:buClr>
        <a:buSzPct val="80000"/>
        <a:buFont typeface="Monotype Sorts" pitchFamily="2" charset="2"/>
        <a:buChar char="l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1" fontAlgn="base" hangingPunct="1">
        <a:lnSpc>
          <a:spcPct val="100000"/>
        </a:lnSpc>
        <a:spcBef>
          <a:spcPts val="800"/>
        </a:spcBef>
        <a:spcAft>
          <a:spcPts val="800"/>
        </a:spcAft>
        <a:buClr>
          <a:srgbClr val="009900"/>
        </a:buClr>
        <a:buSzPct val="75000"/>
        <a:buFont typeface="Webdings" pitchFamily="2" charset="2"/>
        <a:buChar char="4"/>
        <a:defRPr kumimoji="1" sz="1600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1" fontAlgn="base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hlink"/>
        </a:buClr>
        <a:buSzPct val="75000"/>
        <a:buChar char="–"/>
        <a:defRPr kumimoji="1" sz="1400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1" fontAlgn="base" hangingPunct="1">
        <a:lnSpc>
          <a:spcPct val="100000"/>
        </a:lnSpc>
        <a:spcBef>
          <a:spcPts val="800"/>
        </a:spcBef>
        <a:spcAft>
          <a:spcPts val="800"/>
        </a:spcAft>
        <a:buClr>
          <a:srgbClr val="FF0066"/>
        </a:buClr>
        <a:buSzPct val="75000"/>
        <a:buChar char="»"/>
        <a:defRPr kumimoji="1" sz="1200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1" fontAlgn="base" hangingPunct="1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1" fontAlgn="base" hangingPunct="1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1" fontAlgn="base" hangingPunct="1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1" fontAlgn="base" hangingPunct="1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7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8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9.jpe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jpe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jpe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3.jpe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kernel.org/" TargetMode="Externa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4.jpe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5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4">
            <a:extLst>
              <a:ext uri="{FF2B5EF4-FFF2-40B4-BE49-F238E27FC236}">
                <a16:creationId xmlns:a16="http://schemas.microsoft.com/office/drawing/2014/main" xmlns="" id="{52F81F01-B138-2F40-AE7D-6FFCBB93206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r>
              <a:rPr lang="en-US" altLang="en-US" dirty="0"/>
              <a:t>Chapter 2: Operating-System Structures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>
            <a:extLst>
              <a:ext uri="{FF2B5EF4-FFF2-40B4-BE49-F238E27FC236}">
                <a16:creationId xmlns:a16="http://schemas.microsoft.com/office/drawing/2014/main" xmlns="" id="{16BB748C-A3E2-8048-91EE-DFAC5A68F4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dirty="0"/>
              <a:t>User Operating System Interface - GUI</a:t>
            </a:r>
          </a:p>
        </p:txBody>
      </p:sp>
      <p:sp>
        <p:nvSpPr>
          <p:cNvPr id="21506" name="Rectangle 3">
            <a:extLst>
              <a:ext uri="{FF2B5EF4-FFF2-40B4-BE49-F238E27FC236}">
                <a16:creationId xmlns:a16="http://schemas.microsoft.com/office/drawing/2014/main" xmlns="" id="{30EDE817-7D95-B245-8BC2-210442DD06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User-friendly desktop metaphor interface</a:t>
            </a:r>
          </a:p>
          <a:p>
            <a:pPr lvl="1"/>
            <a:r>
              <a:rPr lang="en-US" altLang="en-US" dirty="0"/>
              <a:t>Usually mouse, keyboard, and monitor</a:t>
            </a:r>
          </a:p>
          <a:p>
            <a:pPr lvl="1"/>
            <a:r>
              <a:rPr lang="en-US" altLang="en-US" dirty="0"/>
              <a:t>Icons represent files, programs, actions, etc.</a:t>
            </a:r>
          </a:p>
          <a:p>
            <a:pPr lvl="1"/>
            <a:r>
              <a:rPr lang="en-US" altLang="en-US" dirty="0"/>
              <a:t>Various mouse buttons over objects in the interface cause various actions providing information, options, execute function, open directory</a:t>
            </a:r>
          </a:p>
          <a:p>
            <a:pPr lvl="1"/>
            <a:r>
              <a:rPr lang="en-US" altLang="en-US" dirty="0"/>
              <a:t>Invented at Xerox PARC</a:t>
            </a:r>
          </a:p>
          <a:p>
            <a:r>
              <a:rPr lang="en-US" altLang="en-US" dirty="0"/>
              <a:t>Many systems now include </a:t>
            </a:r>
            <a:r>
              <a:rPr lang="en-US" altLang="en-US" i="1" dirty="0">
                <a:solidFill>
                  <a:srgbClr val="0070C0"/>
                </a:solidFill>
              </a:rPr>
              <a:t>both CLI and GUI interfaces</a:t>
            </a:r>
          </a:p>
          <a:p>
            <a:pPr lvl="1"/>
            <a:r>
              <a:rPr lang="en-US" altLang="en-US" dirty="0"/>
              <a:t>Microsoft Windows is GUI with CLI </a:t>
            </a:r>
            <a:r>
              <a:rPr lang="ja-JP" altLang="en-US"/>
              <a:t>“</a:t>
            </a:r>
            <a:r>
              <a:rPr lang="en-US" altLang="ja-JP" dirty="0"/>
              <a:t>command</a:t>
            </a:r>
            <a:r>
              <a:rPr lang="ja-JP" altLang="en-US"/>
              <a:t>”</a:t>
            </a:r>
            <a:r>
              <a:rPr lang="en-US" altLang="ja-JP" dirty="0"/>
              <a:t> shell</a:t>
            </a:r>
          </a:p>
          <a:p>
            <a:pPr lvl="1"/>
            <a:r>
              <a:rPr lang="en-US" altLang="en-US" dirty="0"/>
              <a:t>Apple Mac OS X is </a:t>
            </a:r>
            <a:r>
              <a:rPr lang="ja-JP" altLang="en-US"/>
              <a:t>“</a:t>
            </a:r>
            <a:r>
              <a:rPr lang="en-US" altLang="ja-JP" dirty="0"/>
              <a:t>Aqua</a:t>
            </a:r>
            <a:r>
              <a:rPr lang="ja-JP" altLang="en-US"/>
              <a:t>”</a:t>
            </a:r>
            <a:r>
              <a:rPr lang="en-US" altLang="ja-JP" dirty="0"/>
              <a:t> GUI interface with UNIX kernel underneath and shells available</a:t>
            </a:r>
          </a:p>
          <a:p>
            <a:pPr lvl="1"/>
            <a:r>
              <a:rPr lang="en-US" altLang="en-US" dirty="0"/>
              <a:t>Unix and Linux have CLI with optional GUI interfaces (e.g., CDE, KDE, GNOME)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>
            <a:extLst>
              <a:ext uri="{FF2B5EF4-FFF2-40B4-BE49-F238E27FC236}">
                <a16:creationId xmlns:a16="http://schemas.microsoft.com/office/drawing/2014/main" xmlns="" id="{1A0DBDB1-0A01-1A40-A1A3-C6AEF3CD0C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Touchscreen Interfaces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xmlns="" id="{7FC915A7-02FD-E043-9734-9C8BF951AF7A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810" r="-22810"/>
          <a:stretch/>
        </p:blipFill>
        <p:spPr bwMode="auto">
          <a:xfrm>
            <a:off x="546265" y="1341354"/>
            <a:ext cx="4124325" cy="5037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7" name="Rectangle 3">
            <a:extLst>
              <a:ext uri="{FF2B5EF4-FFF2-40B4-BE49-F238E27FC236}">
                <a16:creationId xmlns:a16="http://schemas.microsoft.com/office/drawing/2014/main" xmlns="" id="{E09A0FC6-0FC1-2B44-AB42-F42E446C7A42}"/>
              </a:ext>
            </a:extLst>
          </p:cNvPr>
          <p:cNvSpPr>
            <a:spLocks noGrp="1" noChangeArrowheads="1"/>
          </p:cNvSpPr>
          <p:nvPr>
            <p:ph sz="half" idx="10"/>
          </p:nvPr>
        </p:nvSpPr>
        <p:spPr>
          <a:xfrm>
            <a:off x="4742902" y="1531359"/>
            <a:ext cx="4069794" cy="5037071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Touchscreen devices </a:t>
            </a:r>
            <a:r>
              <a:rPr lang="en-US" dirty="0"/>
              <a:t>require new interfaces</a:t>
            </a:r>
          </a:p>
          <a:p>
            <a:pPr lvl="1"/>
            <a:r>
              <a:rPr lang="en-US" dirty="0"/>
              <a:t>Mouse not possible or not desired</a:t>
            </a:r>
          </a:p>
          <a:p>
            <a:pPr lvl="1"/>
            <a:r>
              <a:rPr lang="en-US" dirty="0"/>
              <a:t>Actions and selection based on gestures</a:t>
            </a:r>
          </a:p>
          <a:p>
            <a:pPr lvl="1"/>
            <a:r>
              <a:rPr lang="en-US" dirty="0"/>
              <a:t>Virtual keyboard for text entry</a:t>
            </a:r>
          </a:p>
          <a:p>
            <a:r>
              <a:rPr lang="en-US" dirty="0">
                <a:solidFill>
                  <a:srgbClr val="0070C0"/>
                </a:solidFill>
              </a:rPr>
              <a:t>Voice commands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xmlns="" id="{940BA267-95D2-1249-9787-D4F7AEB536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Mac OS X GUI</a:t>
            </a:r>
          </a:p>
        </p:txBody>
      </p:sp>
      <p:pic>
        <p:nvPicPr>
          <p:cNvPr id="25602" name="Picture 2">
            <a:extLst>
              <a:ext uri="{FF2B5EF4-FFF2-40B4-BE49-F238E27FC236}">
                <a16:creationId xmlns:a16="http://schemas.microsoft.com/office/drawing/2014/main" xmlns="" id="{AB1514B4-DF3A-474E-820D-E3B44B741A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25" y="1279525"/>
            <a:ext cx="8280951" cy="4776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>
            <a:extLst>
              <a:ext uri="{FF2B5EF4-FFF2-40B4-BE49-F238E27FC236}">
                <a16:creationId xmlns:a16="http://schemas.microsoft.com/office/drawing/2014/main" xmlns="" id="{A46243C6-1FDA-764F-8CF6-8E9CD018AA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System Calls</a:t>
            </a:r>
          </a:p>
        </p:txBody>
      </p:sp>
      <p:sp>
        <p:nvSpPr>
          <p:cNvPr id="27650" name="Rectangle 3">
            <a:extLst>
              <a:ext uri="{FF2B5EF4-FFF2-40B4-BE49-F238E27FC236}">
                <a16:creationId xmlns:a16="http://schemas.microsoft.com/office/drawing/2014/main" xmlns="" id="{81B6CC5E-1D43-1C45-B773-11DA16E82A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i="1" dirty="0">
                <a:solidFill>
                  <a:srgbClr val="0070C0"/>
                </a:solidFill>
              </a:rPr>
              <a:t>Programming interface </a:t>
            </a:r>
            <a:r>
              <a:rPr lang="en-US" altLang="en-US" dirty="0"/>
              <a:t>to the services provided by the OS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Typically written in a high-level language (e.g., C or C++)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Mostly accessed by programs via a high-level </a:t>
            </a:r>
            <a:r>
              <a:rPr lang="en-US" altLang="en-US" b="1" dirty="0">
                <a:solidFill>
                  <a:srgbClr val="0070C0"/>
                </a:solidFill>
              </a:rPr>
              <a:t>Application Programming 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/>
              <a:t>API</a:t>
            </a:r>
            <a:r>
              <a:rPr lang="en-US" altLang="en-US" dirty="0"/>
              <a:t>)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rather than direct system call use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Three most common APIs are </a:t>
            </a:r>
            <a:r>
              <a:rPr lang="en-US" altLang="en-US" b="1" dirty="0">
                <a:solidFill>
                  <a:srgbClr val="0070C0"/>
                </a:solidFill>
              </a:rPr>
              <a:t>Win32 API </a:t>
            </a:r>
            <a:r>
              <a:rPr lang="en-US" altLang="en-US" dirty="0"/>
              <a:t>for Windows, </a:t>
            </a:r>
            <a:r>
              <a:rPr lang="en-US" altLang="en-US" b="1" dirty="0">
                <a:solidFill>
                  <a:srgbClr val="0070C0"/>
                </a:solidFill>
              </a:rPr>
              <a:t>POSIX API </a:t>
            </a:r>
            <a:r>
              <a:rPr lang="en-US" altLang="en-US" dirty="0"/>
              <a:t>for POSIX-based systems (including virtually all versions of UNIX, Linux, and Mac OS X), and </a:t>
            </a:r>
            <a:r>
              <a:rPr lang="en-US" altLang="en-US" b="1" dirty="0">
                <a:solidFill>
                  <a:srgbClr val="0070C0"/>
                </a:solidFill>
              </a:rPr>
              <a:t>Java API </a:t>
            </a:r>
            <a:r>
              <a:rPr lang="en-US" altLang="en-US" dirty="0"/>
              <a:t>for the Java Virtual Machine (JVM)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US" altLang="en-US" dirty="0"/>
              <a:t>(Note that the system-call names used throughout this text are generic)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>
            <a:extLst>
              <a:ext uri="{FF2B5EF4-FFF2-40B4-BE49-F238E27FC236}">
                <a16:creationId xmlns:a16="http://schemas.microsoft.com/office/drawing/2014/main" xmlns="" id="{7EB98242-C6B2-F846-B52A-E90D8229F2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Example of System Calls</a:t>
            </a:r>
          </a:p>
        </p:txBody>
      </p:sp>
      <p:sp>
        <p:nvSpPr>
          <p:cNvPr id="29698" name="Rectangle 5">
            <a:extLst>
              <a:ext uri="{FF2B5EF4-FFF2-40B4-BE49-F238E27FC236}">
                <a16:creationId xmlns:a16="http://schemas.microsoft.com/office/drawing/2014/main" xmlns="" id="{E3D92652-E248-1242-8486-CFE4D1F76517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en-US" dirty="0"/>
              <a:t>System call sequence to copy the contents of one file to another file</a:t>
            </a:r>
          </a:p>
        </p:txBody>
      </p:sp>
      <p:pic>
        <p:nvPicPr>
          <p:cNvPr id="29699" name="Picture 5">
            <a:extLst>
              <a:ext uri="{FF2B5EF4-FFF2-40B4-BE49-F238E27FC236}">
                <a16:creationId xmlns:a16="http://schemas.microsoft.com/office/drawing/2014/main" xmlns="" id="{6E98A576-8E17-7B4E-B773-46A3FD77A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375" y="2041525"/>
            <a:ext cx="5937250" cy="401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>
            <a:extLst>
              <a:ext uri="{FF2B5EF4-FFF2-40B4-BE49-F238E27FC236}">
                <a16:creationId xmlns:a16="http://schemas.microsoft.com/office/drawing/2014/main" xmlns="" id="{2F273F9C-8472-F648-B810-441EBAFCC9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82563"/>
            <a:ext cx="8229600" cy="576262"/>
          </a:xfrm>
        </p:spPr>
        <p:txBody>
          <a:bodyPr/>
          <a:lstStyle/>
          <a:p>
            <a:r>
              <a:rPr lang="en-US" altLang="en-US"/>
              <a:t>Example of Standard API</a:t>
            </a:r>
          </a:p>
        </p:txBody>
      </p:sp>
      <p:pic>
        <p:nvPicPr>
          <p:cNvPr id="31746" name="Picture 2">
            <a:extLst>
              <a:ext uri="{FF2B5EF4-FFF2-40B4-BE49-F238E27FC236}">
                <a16:creationId xmlns:a16="http://schemas.microsoft.com/office/drawing/2014/main" xmlns="" id="{939C6AB2-2FCB-9944-B200-EFBE02323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4282" y="1008001"/>
            <a:ext cx="5276850" cy="538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>
            <a:extLst>
              <a:ext uri="{FF2B5EF4-FFF2-40B4-BE49-F238E27FC236}">
                <a16:creationId xmlns:a16="http://schemas.microsoft.com/office/drawing/2014/main" xmlns="" id="{FC8D4C61-CF98-174D-8442-B93EB4D330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System Call Implementation</a:t>
            </a:r>
          </a:p>
        </p:txBody>
      </p:sp>
      <p:sp>
        <p:nvSpPr>
          <p:cNvPr id="33794" name="Rectangle 3">
            <a:extLst>
              <a:ext uri="{FF2B5EF4-FFF2-40B4-BE49-F238E27FC236}">
                <a16:creationId xmlns:a16="http://schemas.microsoft.com/office/drawing/2014/main" xmlns="" id="{44B1469F-8CB3-1E4F-A5B2-FD716665174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Typically, </a:t>
            </a:r>
            <a:r>
              <a:rPr lang="en-US" altLang="en-US" i="1" dirty="0">
                <a:solidFill>
                  <a:srgbClr val="0070C0"/>
                </a:solidFill>
              </a:rPr>
              <a:t>a number associated with each system call</a:t>
            </a:r>
          </a:p>
          <a:p>
            <a:pPr lvl="1"/>
            <a:r>
              <a:rPr lang="en-US" altLang="en-US" b="1" dirty="0">
                <a:solidFill>
                  <a:srgbClr val="0070C0"/>
                </a:solidFill>
              </a:rPr>
              <a:t>System-call interface </a:t>
            </a:r>
            <a:r>
              <a:rPr lang="en-US" altLang="en-US" dirty="0"/>
              <a:t>maintains a table indexed according to these numbers</a:t>
            </a:r>
            <a:endParaRPr lang="en-US" altLang="en-US" sz="800" dirty="0"/>
          </a:p>
          <a:p>
            <a:r>
              <a:rPr lang="en-US" altLang="en-US" dirty="0"/>
              <a:t>The system call interface invokes the intended system call in OS kernel and returns status of the system call and any return values</a:t>
            </a:r>
            <a:endParaRPr lang="en-US" altLang="en-US" sz="800" dirty="0"/>
          </a:p>
          <a:p>
            <a:r>
              <a:rPr lang="en-US" altLang="en-US" dirty="0"/>
              <a:t>The caller need know nothing about how the system call is implemented</a:t>
            </a:r>
          </a:p>
          <a:p>
            <a:pPr lvl="1"/>
            <a:r>
              <a:rPr lang="en-US" altLang="en-US" dirty="0"/>
              <a:t>Just needs to obey API and understand what OS will do as a result call</a:t>
            </a:r>
          </a:p>
          <a:p>
            <a:pPr lvl="1"/>
            <a:r>
              <a:rPr lang="en-US" altLang="en-US" dirty="0"/>
              <a:t>Most details of OS interface are hidden from programmer by API  </a:t>
            </a:r>
          </a:p>
          <a:p>
            <a:pPr lvl="2"/>
            <a:r>
              <a:rPr lang="en-US" altLang="en-US" dirty="0"/>
              <a:t>Managed by </a:t>
            </a:r>
            <a:r>
              <a:rPr lang="en-US" altLang="en-US" dirty="0">
                <a:solidFill>
                  <a:srgbClr val="0070C0"/>
                </a:solidFill>
              </a:rPr>
              <a:t>run-time support library </a:t>
            </a:r>
            <a:r>
              <a:rPr lang="en-US" altLang="en-US" dirty="0"/>
              <a:t>(set of functions built into libraries included with compiler)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>
            <a:extLst>
              <a:ext uri="{FF2B5EF4-FFF2-40B4-BE49-F238E27FC236}">
                <a16:creationId xmlns:a16="http://schemas.microsoft.com/office/drawing/2014/main" xmlns="" id="{FC364FEA-B87A-3943-A31D-B27E7D496E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API – System Call – OS Relationship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BE63028D-9680-854B-94CE-D1712EA86515}"/>
              </a:ext>
            </a:extLst>
          </p:cNvPr>
          <p:cNvGrpSpPr/>
          <p:nvPr/>
        </p:nvGrpSpPr>
        <p:grpSpPr>
          <a:xfrm>
            <a:off x="792163" y="1478870"/>
            <a:ext cx="7559675" cy="4614862"/>
            <a:chOff x="792163" y="1478870"/>
            <a:chExt cx="7559675" cy="4614862"/>
          </a:xfrm>
        </p:grpSpPr>
        <p:pic>
          <p:nvPicPr>
            <p:cNvPr id="35842" name="Picture 2">
              <a:extLst>
                <a:ext uri="{FF2B5EF4-FFF2-40B4-BE49-F238E27FC236}">
                  <a16:creationId xmlns:a16="http://schemas.microsoft.com/office/drawing/2014/main" xmlns="" id="{2A45955E-DB18-784D-9730-960D6B0662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63" y="1478870"/>
              <a:ext cx="7559675" cy="46148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A776EDE3-F1AC-1546-BB15-22C73B3B8CCF}"/>
                </a:ext>
              </a:extLst>
            </p:cNvPr>
            <p:cNvSpPr txBox="1"/>
            <p:nvPr/>
          </p:nvSpPr>
          <p:spPr>
            <a:xfrm>
              <a:off x="1193800" y="4826000"/>
              <a:ext cx="1397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Index of open()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xmlns="" id="{3FD10E23-B948-D54E-BF2D-68251049B274}"/>
                </a:ext>
              </a:extLst>
            </p:cNvPr>
            <p:cNvSpPr/>
            <p:nvPr/>
          </p:nvSpPr>
          <p:spPr>
            <a:xfrm>
              <a:off x="2552700" y="5785955"/>
              <a:ext cx="127150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en-US" sz="1400" dirty="0"/>
                <a:t>Index table </a:t>
              </a:r>
              <a:endParaRPr lang="en-US" sz="14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>
            <a:extLst>
              <a:ext uri="{FF2B5EF4-FFF2-40B4-BE49-F238E27FC236}">
                <a16:creationId xmlns:a16="http://schemas.microsoft.com/office/drawing/2014/main" xmlns="" id="{41FEE359-A4BA-8242-9CCE-190847922E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System Call Parameter Passing</a:t>
            </a:r>
          </a:p>
        </p:txBody>
      </p:sp>
      <p:sp>
        <p:nvSpPr>
          <p:cNvPr id="37890" name="Rectangle 3">
            <a:extLst>
              <a:ext uri="{FF2B5EF4-FFF2-40B4-BE49-F238E27FC236}">
                <a16:creationId xmlns:a16="http://schemas.microsoft.com/office/drawing/2014/main" xmlns="" id="{6CF7131F-EDFF-1444-9D2B-13E02B15C2A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Often, more information is required than simply identity of desired system call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Exact type and amount of information vary according to OS and call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dirty="0"/>
              <a:t>Three general methods used to pass parameters to the OS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solidFill>
                  <a:srgbClr val="0070C0"/>
                </a:solidFill>
              </a:rPr>
              <a:t>Simplest</a:t>
            </a:r>
            <a:r>
              <a:rPr lang="en-US" altLang="en-US" dirty="0"/>
              <a:t>: pass the parameters in registers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 In some cases, may be more parameters than registers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Parameters stored in a block</a:t>
            </a:r>
            <a:r>
              <a:rPr lang="en-US" altLang="en-US" i="1" dirty="0"/>
              <a:t>, </a:t>
            </a:r>
            <a:r>
              <a:rPr lang="en-US" altLang="en-US" dirty="0"/>
              <a:t>or table, in memory, and </a:t>
            </a:r>
            <a:r>
              <a:rPr lang="en-US" altLang="en-US" b="1" dirty="0">
                <a:solidFill>
                  <a:srgbClr val="0070C0"/>
                </a:solidFill>
              </a:rPr>
              <a:t>address of block </a:t>
            </a:r>
            <a:r>
              <a:rPr lang="en-US" altLang="en-US" dirty="0"/>
              <a:t>passed as a parameter in a register 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This approach taken by Linux and Solaris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Parameters placed, or </a:t>
            </a:r>
            <a:r>
              <a:rPr lang="en-US" altLang="en-US" i="1" dirty="0">
                <a:solidFill>
                  <a:srgbClr val="0070C0"/>
                </a:solidFill>
              </a:rPr>
              <a:t>pushed</a:t>
            </a:r>
            <a:r>
              <a:rPr lang="en-US" altLang="en-US" i="1" dirty="0"/>
              <a:t>, </a:t>
            </a:r>
            <a:r>
              <a:rPr lang="en-US" altLang="en-US" dirty="0"/>
              <a:t>onto the </a:t>
            </a:r>
            <a:r>
              <a:rPr lang="en-US" altLang="en-US" b="1" dirty="0">
                <a:solidFill>
                  <a:srgbClr val="0070C0"/>
                </a:solidFill>
              </a:rPr>
              <a:t>stack</a:t>
            </a:r>
            <a:r>
              <a:rPr lang="en-US" altLang="en-US" i="1" dirty="0"/>
              <a:t> (</a:t>
            </a:r>
            <a:r>
              <a:rPr lang="en-US" altLang="en-US" dirty="0"/>
              <a:t>see</a:t>
            </a:r>
            <a:r>
              <a:rPr lang="en-US" altLang="en-US" i="1" dirty="0"/>
              <a:t> Memory structure) </a:t>
            </a:r>
            <a:r>
              <a:rPr lang="en-US" altLang="en-US" dirty="0"/>
              <a:t>by the program and </a:t>
            </a:r>
            <a:r>
              <a:rPr lang="en-US" altLang="en-US" i="1" dirty="0">
                <a:solidFill>
                  <a:srgbClr val="0070C0"/>
                </a:solidFill>
              </a:rPr>
              <a:t>popped</a:t>
            </a:r>
            <a:r>
              <a:rPr lang="en-US" altLang="en-US" i="1" dirty="0"/>
              <a:t> </a:t>
            </a:r>
            <a:r>
              <a:rPr lang="en-US" altLang="en-US" dirty="0"/>
              <a:t>off the stack by the operating system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Block and stack methods do not limit the number or length of parameters being passed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>
            <a:extLst>
              <a:ext uri="{FF2B5EF4-FFF2-40B4-BE49-F238E27FC236}">
                <a16:creationId xmlns:a16="http://schemas.microsoft.com/office/drawing/2014/main" xmlns="" id="{8E231241-B51E-E14A-AE8D-78F8DA7DED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Parameter Passing via Table</a:t>
            </a:r>
          </a:p>
        </p:txBody>
      </p:sp>
      <p:pic>
        <p:nvPicPr>
          <p:cNvPr id="39938" name="Picture 2">
            <a:extLst>
              <a:ext uri="{FF2B5EF4-FFF2-40B4-BE49-F238E27FC236}">
                <a16:creationId xmlns:a16="http://schemas.microsoft.com/office/drawing/2014/main" xmlns="" id="{CD65DB2C-D2BC-5041-A296-C8A1DF1AA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004" y="1543792"/>
            <a:ext cx="8019993" cy="4322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2">
            <a:extLst>
              <a:ext uri="{FF2B5EF4-FFF2-40B4-BE49-F238E27FC236}">
                <a16:creationId xmlns:a16="http://schemas.microsoft.com/office/drawing/2014/main" xmlns="" id="{890413EC-C243-4540-BF4F-6E6EFE19BF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dirty="0"/>
              <a:t>Chapter 2:Outline</a:t>
            </a:r>
          </a:p>
        </p:txBody>
      </p:sp>
      <p:sp>
        <p:nvSpPr>
          <p:cNvPr id="5122" name="Rectangle 3">
            <a:extLst>
              <a:ext uri="{FF2B5EF4-FFF2-40B4-BE49-F238E27FC236}">
                <a16:creationId xmlns:a16="http://schemas.microsoft.com/office/drawing/2014/main" xmlns="" id="{C387851A-7EC0-B64D-8E90-0AB0235F74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Operating System Services</a:t>
            </a:r>
          </a:p>
          <a:p>
            <a:r>
              <a:rPr lang="en-US" altLang="en-US" dirty="0"/>
              <a:t>User and Operating System Interface</a:t>
            </a:r>
          </a:p>
          <a:p>
            <a:r>
              <a:rPr lang="en-US" altLang="en-US" dirty="0"/>
              <a:t>System Calls</a:t>
            </a:r>
          </a:p>
          <a:p>
            <a:r>
              <a:rPr lang="en-US" altLang="en-US" dirty="0"/>
              <a:t>System Services</a:t>
            </a:r>
          </a:p>
          <a:p>
            <a:r>
              <a:rPr lang="en-US" altLang="en-US" dirty="0"/>
              <a:t>Linkers and Loaders</a:t>
            </a:r>
          </a:p>
          <a:p>
            <a:r>
              <a:rPr lang="en-US" altLang="en-US" dirty="0"/>
              <a:t>Why Applications are Operating System Specific</a:t>
            </a:r>
          </a:p>
          <a:p>
            <a:r>
              <a:rPr lang="en-US" altLang="en-US" dirty="0"/>
              <a:t>Operating-System Design and Implementation</a:t>
            </a:r>
          </a:p>
          <a:p>
            <a:r>
              <a:rPr lang="en-US" altLang="en-US" dirty="0"/>
              <a:t>Operating System Structure</a:t>
            </a:r>
          </a:p>
          <a:p>
            <a:r>
              <a:rPr lang="en-US" altLang="en-US" dirty="0"/>
              <a:t>Building and Booting an Operating System</a:t>
            </a:r>
          </a:p>
          <a:p>
            <a:r>
              <a:rPr lang="en-US" altLang="en-US" dirty="0"/>
              <a:t>Operating System Debugging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>
            <a:extLst>
              <a:ext uri="{FF2B5EF4-FFF2-40B4-BE49-F238E27FC236}">
                <a16:creationId xmlns:a16="http://schemas.microsoft.com/office/drawing/2014/main" xmlns="" id="{A706FB09-3904-F848-8E32-5ADA801767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Types of System Calls</a:t>
            </a:r>
          </a:p>
        </p:txBody>
      </p:sp>
      <p:sp>
        <p:nvSpPr>
          <p:cNvPr id="41986" name="Rectangle 4">
            <a:extLst>
              <a:ext uri="{FF2B5EF4-FFF2-40B4-BE49-F238E27FC236}">
                <a16:creationId xmlns:a16="http://schemas.microsoft.com/office/drawing/2014/main" xmlns="" id="{B6930788-1271-0B44-98C6-AD24C9D108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rgbClr val="0070C0"/>
                </a:solidFill>
              </a:rPr>
              <a:t>Process control</a:t>
            </a:r>
          </a:p>
          <a:p>
            <a:pPr lvl="1"/>
            <a:r>
              <a:rPr lang="en-US" altLang="en-US" dirty="0"/>
              <a:t>create process, terminate process</a:t>
            </a:r>
          </a:p>
          <a:p>
            <a:pPr lvl="1"/>
            <a:r>
              <a:rPr lang="en-US" altLang="en-US" dirty="0"/>
              <a:t>end, abort process execution</a:t>
            </a:r>
          </a:p>
          <a:p>
            <a:pPr lvl="1"/>
            <a:r>
              <a:rPr lang="en-US" altLang="en-US" dirty="0"/>
              <a:t>load, execute</a:t>
            </a:r>
          </a:p>
          <a:p>
            <a:pPr lvl="1"/>
            <a:r>
              <a:rPr lang="en-US" altLang="en-US" dirty="0"/>
              <a:t>get process attributes, set process attributes</a:t>
            </a:r>
          </a:p>
          <a:p>
            <a:pPr lvl="1"/>
            <a:r>
              <a:rPr lang="en-US" altLang="en-US" dirty="0"/>
              <a:t>wait for time, wait event, signal event</a:t>
            </a:r>
          </a:p>
          <a:p>
            <a:pPr lvl="1"/>
            <a:r>
              <a:rPr lang="en-US" altLang="en-US" dirty="0"/>
              <a:t>allocate and free memory</a:t>
            </a:r>
          </a:p>
          <a:p>
            <a:pPr lvl="1"/>
            <a:r>
              <a:rPr lang="en-US" altLang="en-US" dirty="0"/>
              <a:t>dump memory if error</a:t>
            </a:r>
          </a:p>
          <a:p>
            <a:pPr lvl="1"/>
            <a:r>
              <a:rPr lang="en-US" altLang="en-US" i="1" dirty="0">
                <a:solidFill>
                  <a:srgbClr val="0070C0"/>
                </a:solidFill>
              </a:rPr>
              <a:t>debugger</a:t>
            </a:r>
            <a:r>
              <a:rPr lang="en-US" altLang="en-US" dirty="0"/>
              <a:t> for determining </a:t>
            </a:r>
            <a:r>
              <a:rPr lang="en-US" altLang="en-US" i="1" dirty="0">
                <a:solidFill>
                  <a:srgbClr val="0070C0"/>
                </a:solidFill>
              </a:rPr>
              <a:t>bugs</a:t>
            </a:r>
            <a:r>
              <a:rPr lang="en-US" altLang="en-US" b="1" dirty="0">
                <a:solidFill>
                  <a:srgbClr val="3366FF"/>
                </a:solidFill>
              </a:rPr>
              <a:t>, </a:t>
            </a:r>
            <a:r>
              <a:rPr lang="en-US" altLang="en-US" i="1" dirty="0">
                <a:solidFill>
                  <a:srgbClr val="0070C0"/>
                </a:solidFill>
              </a:rPr>
              <a:t>single step </a:t>
            </a:r>
            <a:r>
              <a:rPr lang="en-US" altLang="en-US" dirty="0"/>
              <a:t>execution</a:t>
            </a:r>
          </a:p>
          <a:p>
            <a:pPr lvl="1"/>
            <a:r>
              <a:rPr lang="en-US" altLang="en-US" i="1" dirty="0">
                <a:solidFill>
                  <a:srgbClr val="0070C0"/>
                </a:solidFill>
              </a:rPr>
              <a:t>Locks</a:t>
            </a:r>
            <a:r>
              <a:rPr lang="en-US" altLang="en-US" dirty="0"/>
              <a:t> for managing access to shared data between processes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>
            <a:extLst>
              <a:ext uri="{FF2B5EF4-FFF2-40B4-BE49-F238E27FC236}">
                <a16:creationId xmlns:a16="http://schemas.microsoft.com/office/drawing/2014/main" xmlns="" id="{E99CB830-3154-7A47-B755-07FD76AEA9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Types of System Calls (cont.)</a:t>
            </a:r>
          </a:p>
        </p:txBody>
      </p:sp>
      <p:sp>
        <p:nvSpPr>
          <p:cNvPr id="44034" name="Rectangle 4">
            <a:extLst>
              <a:ext uri="{FF2B5EF4-FFF2-40B4-BE49-F238E27FC236}">
                <a16:creationId xmlns:a16="http://schemas.microsoft.com/office/drawing/2014/main" xmlns="" id="{02212278-80A5-0B43-948D-73FD540BEBA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rgbClr val="0070C0"/>
                </a:solidFill>
              </a:rPr>
              <a:t>File management</a:t>
            </a:r>
          </a:p>
          <a:p>
            <a:pPr lvl="1"/>
            <a:r>
              <a:rPr lang="en-US" altLang="en-US" dirty="0"/>
              <a:t>create file, delete file</a:t>
            </a:r>
          </a:p>
          <a:p>
            <a:pPr lvl="1"/>
            <a:r>
              <a:rPr lang="en-US" altLang="en-US" dirty="0"/>
              <a:t>open, close file</a:t>
            </a:r>
          </a:p>
          <a:p>
            <a:pPr lvl="1"/>
            <a:r>
              <a:rPr lang="en-US" altLang="en-US" dirty="0"/>
              <a:t>read, write, reposition</a:t>
            </a:r>
          </a:p>
          <a:p>
            <a:pPr lvl="1"/>
            <a:r>
              <a:rPr lang="en-US" altLang="en-US" dirty="0"/>
              <a:t>get and set file attributes</a:t>
            </a:r>
          </a:p>
          <a:p>
            <a:r>
              <a:rPr lang="en-US" altLang="en-US" b="1" dirty="0">
                <a:solidFill>
                  <a:srgbClr val="0070C0"/>
                </a:solidFill>
              </a:rPr>
              <a:t>Device management</a:t>
            </a:r>
          </a:p>
          <a:p>
            <a:pPr lvl="1"/>
            <a:r>
              <a:rPr lang="en-US" altLang="en-US" dirty="0"/>
              <a:t>request device, release device</a:t>
            </a:r>
          </a:p>
          <a:p>
            <a:pPr lvl="1"/>
            <a:r>
              <a:rPr lang="en-US" altLang="en-US" dirty="0"/>
              <a:t>read, write, reposition</a:t>
            </a:r>
          </a:p>
          <a:p>
            <a:pPr lvl="1"/>
            <a:r>
              <a:rPr lang="en-US" altLang="en-US" dirty="0"/>
              <a:t>get device attributes, set device attributes</a:t>
            </a:r>
          </a:p>
          <a:p>
            <a:pPr lvl="1"/>
            <a:r>
              <a:rPr lang="en-US" altLang="en-US" dirty="0"/>
              <a:t>logically attach or detach devices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>
            <a:extLst>
              <a:ext uri="{FF2B5EF4-FFF2-40B4-BE49-F238E27FC236}">
                <a16:creationId xmlns:a16="http://schemas.microsoft.com/office/drawing/2014/main" xmlns="" id="{FA296D2F-7C0A-B645-A449-FEDC88633E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Types of System Calls (Cont.)</a:t>
            </a:r>
          </a:p>
        </p:txBody>
      </p:sp>
      <p:sp>
        <p:nvSpPr>
          <p:cNvPr id="46082" name="Rectangle 4">
            <a:extLst>
              <a:ext uri="{FF2B5EF4-FFF2-40B4-BE49-F238E27FC236}">
                <a16:creationId xmlns:a16="http://schemas.microsoft.com/office/drawing/2014/main" xmlns="" id="{D9948EC9-C7C0-FF4A-81C6-5DD672F8C56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rgbClr val="0070C0"/>
                </a:solidFill>
              </a:rPr>
              <a:t>Information maintenance</a:t>
            </a:r>
          </a:p>
          <a:p>
            <a:pPr lvl="1"/>
            <a:r>
              <a:rPr lang="en-US" altLang="en-US" dirty="0"/>
              <a:t>get time or date, set time or date</a:t>
            </a:r>
          </a:p>
          <a:p>
            <a:pPr lvl="1"/>
            <a:r>
              <a:rPr lang="en-US" altLang="en-US" dirty="0"/>
              <a:t>get system data, set system data</a:t>
            </a:r>
          </a:p>
          <a:p>
            <a:pPr lvl="1"/>
            <a:r>
              <a:rPr lang="en-US" altLang="en-US" dirty="0"/>
              <a:t>get and set process, file, or device attributes</a:t>
            </a:r>
          </a:p>
          <a:p>
            <a:r>
              <a:rPr lang="en-US" altLang="en-US" b="1" dirty="0">
                <a:solidFill>
                  <a:srgbClr val="0070C0"/>
                </a:solidFill>
              </a:rPr>
              <a:t>Communications</a:t>
            </a:r>
          </a:p>
          <a:p>
            <a:pPr lvl="1"/>
            <a:r>
              <a:rPr lang="en-US" altLang="en-US" dirty="0"/>
              <a:t>create, delete communication connection</a:t>
            </a:r>
          </a:p>
          <a:p>
            <a:pPr lvl="1"/>
            <a:r>
              <a:rPr lang="en-US" altLang="en-US" dirty="0"/>
              <a:t>send, receive messages if using </a:t>
            </a:r>
            <a:r>
              <a:rPr lang="en-US" altLang="en-US" i="1" dirty="0">
                <a:solidFill>
                  <a:srgbClr val="0070C0"/>
                </a:solidFill>
              </a:rPr>
              <a:t>message passing model </a:t>
            </a:r>
            <a:r>
              <a:rPr lang="en-US" altLang="en-US" dirty="0"/>
              <a:t>to </a:t>
            </a:r>
            <a:r>
              <a:rPr lang="en-US" altLang="en-US" i="1" dirty="0">
                <a:solidFill>
                  <a:srgbClr val="0070C0"/>
                </a:solidFill>
              </a:rPr>
              <a:t>host name </a:t>
            </a:r>
            <a:r>
              <a:rPr lang="en-US" altLang="en-US" dirty="0"/>
              <a:t>or </a:t>
            </a:r>
            <a:r>
              <a:rPr lang="en-US" altLang="en-US" i="1" dirty="0">
                <a:solidFill>
                  <a:srgbClr val="0070C0"/>
                </a:solidFill>
              </a:rPr>
              <a:t>process name</a:t>
            </a:r>
          </a:p>
          <a:p>
            <a:pPr lvl="1"/>
            <a:r>
              <a:rPr lang="en-US" altLang="en-US" i="1" dirty="0">
                <a:solidFill>
                  <a:srgbClr val="0070C0"/>
                </a:solidFill>
              </a:rPr>
              <a:t>Shared-memory model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create and gain access to memory regions</a:t>
            </a:r>
          </a:p>
          <a:p>
            <a:pPr lvl="1"/>
            <a:r>
              <a:rPr lang="en-US" altLang="en-US" dirty="0"/>
              <a:t>transfer status information</a:t>
            </a:r>
          </a:p>
          <a:p>
            <a:pPr lvl="1"/>
            <a:r>
              <a:rPr lang="en-US" altLang="en-US" dirty="0"/>
              <a:t>attach and detach remote devices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>
            <a:extLst>
              <a:ext uri="{FF2B5EF4-FFF2-40B4-BE49-F238E27FC236}">
                <a16:creationId xmlns:a16="http://schemas.microsoft.com/office/drawing/2014/main" xmlns="" id="{2121EDD2-4675-E44A-B4B3-0D9F93EF66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Types of System Calls (Cont.)</a:t>
            </a:r>
          </a:p>
        </p:txBody>
      </p:sp>
      <p:sp>
        <p:nvSpPr>
          <p:cNvPr id="48130" name="Rectangle 4">
            <a:extLst>
              <a:ext uri="{FF2B5EF4-FFF2-40B4-BE49-F238E27FC236}">
                <a16:creationId xmlns:a16="http://schemas.microsoft.com/office/drawing/2014/main" xmlns="" id="{3318A109-B606-284A-BD1D-359BE0227C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rgbClr val="0070C0"/>
                </a:solidFill>
              </a:rPr>
              <a:t>Protection</a:t>
            </a:r>
          </a:p>
          <a:p>
            <a:pPr lvl="1"/>
            <a:r>
              <a:rPr lang="en-US" altLang="en-US" dirty="0"/>
              <a:t>Control access to resources</a:t>
            </a:r>
          </a:p>
          <a:p>
            <a:pPr lvl="1"/>
            <a:r>
              <a:rPr lang="en-US" altLang="en-US" dirty="0"/>
              <a:t>Get and set permissions</a:t>
            </a:r>
          </a:p>
          <a:p>
            <a:pPr lvl="1"/>
            <a:r>
              <a:rPr lang="en-US" altLang="en-US" dirty="0"/>
              <a:t>Allow and deny user access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>
            <a:extLst>
              <a:ext uri="{FF2B5EF4-FFF2-40B4-BE49-F238E27FC236}">
                <a16:creationId xmlns:a16="http://schemas.microsoft.com/office/drawing/2014/main" xmlns="" id="{9602C69B-31F9-644A-ACA6-ABA6DCBB8E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9513" y="106363"/>
            <a:ext cx="7648575" cy="576262"/>
          </a:xfrm>
        </p:spPr>
        <p:txBody>
          <a:bodyPr/>
          <a:lstStyle/>
          <a:p>
            <a:r>
              <a:rPr lang="en-US" altLang="en-US" sz="2400" dirty="0"/>
              <a:t>Examples of Windows and Unix System Calls</a:t>
            </a:r>
          </a:p>
        </p:txBody>
      </p:sp>
      <p:pic>
        <p:nvPicPr>
          <p:cNvPr id="50178" name="Picture 4">
            <a:extLst>
              <a:ext uri="{FF2B5EF4-FFF2-40B4-BE49-F238E27FC236}">
                <a16:creationId xmlns:a16="http://schemas.microsoft.com/office/drawing/2014/main" xmlns="" id="{D81E6CCB-1BFB-114B-932D-4B09F7FC5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302" y="990600"/>
            <a:ext cx="5048374" cy="562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>
            <a:extLst>
              <a:ext uri="{FF2B5EF4-FFF2-40B4-BE49-F238E27FC236}">
                <a16:creationId xmlns:a16="http://schemas.microsoft.com/office/drawing/2014/main" xmlns="" id="{9CD48729-D6D1-D740-95F2-316113F981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Standard C Library Example</a:t>
            </a:r>
          </a:p>
        </p:txBody>
      </p:sp>
      <p:sp>
        <p:nvSpPr>
          <p:cNvPr id="52226" name="Rectangle 3">
            <a:extLst>
              <a:ext uri="{FF2B5EF4-FFF2-40B4-BE49-F238E27FC236}">
                <a16:creationId xmlns:a16="http://schemas.microsoft.com/office/drawing/2014/main" xmlns="" id="{7A5D70C3-93C5-8240-A939-390AE528E09E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en-US" dirty="0"/>
              <a:t>C program invoking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en-US" dirty="0"/>
              <a:t> library call, which calls 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write()</a:t>
            </a:r>
            <a:r>
              <a:rPr lang="en-US" altLang="en-US" dirty="0"/>
              <a:t> system call</a:t>
            </a:r>
          </a:p>
        </p:txBody>
      </p:sp>
      <p:pic>
        <p:nvPicPr>
          <p:cNvPr id="52227" name="Picture 2">
            <a:extLst>
              <a:ext uri="{FF2B5EF4-FFF2-40B4-BE49-F238E27FC236}">
                <a16:creationId xmlns:a16="http://schemas.microsoft.com/office/drawing/2014/main" xmlns="" id="{AD4D25CF-2031-B64A-BC4D-80A53F505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3896" y="1804692"/>
            <a:ext cx="4579937" cy="470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itle 1">
            <a:extLst>
              <a:ext uri="{FF2B5EF4-FFF2-40B4-BE49-F238E27FC236}">
                <a16:creationId xmlns:a16="http://schemas.microsoft.com/office/drawing/2014/main" xmlns="" id="{77610EF9-9571-8E4A-9AB5-C582E8B4B9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Example: Arduino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3A0DC14F-E6C6-3F49-9279-7F232F2DBBC0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077" b="-10077"/>
          <a:stretch/>
        </p:blipFill>
        <p:spPr bwMode="auto">
          <a:xfrm>
            <a:off x="4370119" y="1376978"/>
            <a:ext cx="4455828" cy="39684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74" name="Content Placeholder 2">
            <a:extLst>
              <a:ext uri="{FF2B5EF4-FFF2-40B4-BE49-F238E27FC236}">
                <a16:creationId xmlns:a16="http://schemas.microsoft.com/office/drawing/2014/main" xmlns="" id="{34D63207-7EE7-7D44-A533-6686E701F6B6}"/>
              </a:ext>
            </a:extLst>
          </p:cNvPr>
          <p:cNvSpPr>
            <a:spLocks noGrp="1" noChangeArrowheads="1"/>
          </p:cNvSpPr>
          <p:nvPr>
            <p:ph sz="half" idx="10"/>
          </p:nvPr>
        </p:nvSpPr>
        <p:spPr>
          <a:xfrm>
            <a:off x="490331" y="1376980"/>
            <a:ext cx="3677908" cy="5037071"/>
          </a:xfrm>
        </p:spPr>
        <p:txBody>
          <a:bodyPr/>
          <a:lstStyle/>
          <a:p>
            <a:r>
              <a:rPr lang="en-US" altLang="en-US" i="1" dirty="0">
                <a:solidFill>
                  <a:srgbClr val="0070C0"/>
                </a:solidFill>
              </a:rPr>
              <a:t>Single-tasking</a:t>
            </a:r>
          </a:p>
          <a:p>
            <a:r>
              <a:rPr lang="en-US" altLang="en-US" i="1" dirty="0">
                <a:solidFill>
                  <a:srgbClr val="0070C0"/>
                </a:solidFill>
              </a:rPr>
              <a:t>No operating system</a:t>
            </a:r>
          </a:p>
          <a:p>
            <a:r>
              <a:rPr lang="en-US" altLang="en-US" dirty="0"/>
              <a:t>Programs (sketch) loaded via USB into flash memory</a:t>
            </a:r>
          </a:p>
          <a:p>
            <a:r>
              <a:rPr lang="en-US" altLang="en-US" i="1" dirty="0">
                <a:solidFill>
                  <a:srgbClr val="0070C0"/>
                </a:solidFill>
              </a:rPr>
              <a:t>Single memory space</a:t>
            </a:r>
          </a:p>
          <a:p>
            <a:r>
              <a:rPr lang="en-US" altLang="en-US" dirty="0"/>
              <a:t>Boot loader loads program</a:t>
            </a:r>
          </a:p>
          <a:p>
            <a:r>
              <a:rPr lang="en-US" altLang="en-US" dirty="0"/>
              <a:t>Program exit </a:t>
            </a:r>
            <a:r>
              <a:rPr lang="en-US" altLang="en-US" b="1" dirty="0"/>
              <a:t>⇢</a:t>
            </a:r>
            <a:r>
              <a:rPr lang="en-US" altLang="en-US" dirty="0"/>
              <a:t> shell reloaded</a:t>
            </a:r>
          </a:p>
        </p:txBody>
      </p:sp>
      <p:sp>
        <p:nvSpPr>
          <p:cNvPr id="54275" name="Rectangle 5">
            <a:extLst>
              <a:ext uri="{FF2B5EF4-FFF2-40B4-BE49-F238E27FC236}">
                <a16:creationId xmlns:a16="http://schemas.microsoft.com/office/drawing/2014/main" xmlns="" id="{F99F7E66-D5A1-F044-969F-128B274B19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8380" y="5037694"/>
            <a:ext cx="198723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2" charset="2"/>
              <a:buChar char="n"/>
              <a:defRPr kumimoji="1">
                <a:solidFill>
                  <a:schemeClr val="tx1"/>
                </a:solidFill>
                <a:latin typeface="Helvetica" pitchFamily="2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pitchFamily="2" charset="2"/>
              <a:buChar char="l"/>
              <a:defRPr kumimoji="1">
                <a:solidFill>
                  <a:schemeClr val="tx1"/>
                </a:solidFill>
                <a:latin typeface="Helvetica" pitchFamily="2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itchFamily="2" charset="2"/>
              <a:buChar char="4"/>
              <a:defRPr kumimoji="1">
                <a:solidFill>
                  <a:schemeClr val="tx1"/>
                </a:solidFill>
                <a:latin typeface="Helvetica" pitchFamily="2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itchFamily="2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itchFamily="2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itchFamily="2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itchFamily="2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itchFamily="2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itchFamily="2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Font typeface="Monotype Sorts" pitchFamily="2" charset="2"/>
              <a:buNone/>
            </a:pPr>
            <a:r>
              <a:rPr lang="en-US" altLang="en-US" sz="1400" dirty="0"/>
              <a:t>At system startup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9A07EC40-2575-F346-8806-539280A50E36}"/>
              </a:ext>
            </a:extLst>
          </p:cNvPr>
          <p:cNvSpPr/>
          <p:nvPr/>
        </p:nvSpPr>
        <p:spPr>
          <a:xfrm>
            <a:off x="6879564" y="5037693"/>
            <a:ext cx="19463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buFont typeface="Monotype Sorts" pitchFamily="2" charset="2"/>
              <a:buNone/>
            </a:pPr>
            <a:r>
              <a:rPr lang="en-US" altLang="en-US" sz="1400" dirty="0"/>
              <a:t>running a program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>
            <a:extLst>
              <a:ext uri="{FF2B5EF4-FFF2-40B4-BE49-F238E27FC236}">
                <a16:creationId xmlns:a16="http://schemas.microsoft.com/office/drawing/2014/main" xmlns="" id="{24B7C978-FF64-6C48-BE6A-8E54513227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Example: FreeBSD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9D447C57-B759-FA48-A1E3-A39824AFD416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708" r="-13708"/>
          <a:stretch/>
        </p:blipFill>
        <p:spPr bwMode="auto">
          <a:xfrm>
            <a:off x="4703279" y="1376980"/>
            <a:ext cx="4109418" cy="46681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298" name="Content Placeholder 2">
            <a:extLst>
              <a:ext uri="{FF2B5EF4-FFF2-40B4-BE49-F238E27FC236}">
                <a16:creationId xmlns:a16="http://schemas.microsoft.com/office/drawing/2014/main" xmlns="" id="{1EC581DE-4376-7049-920C-B4BEF565F53A}"/>
              </a:ext>
            </a:extLst>
          </p:cNvPr>
          <p:cNvSpPr>
            <a:spLocks noGrp="1" noChangeArrowheads="1"/>
          </p:cNvSpPr>
          <p:nvPr>
            <p:ph sz="half" idx="10"/>
          </p:nvPr>
        </p:nvSpPr>
        <p:spPr>
          <a:xfrm>
            <a:off x="490330" y="1376980"/>
            <a:ext cx="5518584" cy="5037071"/>
          </a:xfrm>
        </p:spPr>
        <p:txBody>
          <a:bodyPr/>
          <a:lstStyle/>
          <a:p>
            <a:r>
              <a:rPr lang="en-US" altLang="en-US" dirty="0"/>
              <a:t>Unix variant</a:t>
            </a:r>
          </a:p>
          <a:p>
            <a:r>
              <a:rPr lang="en-US" altLang="en-US" i="1" dirty="0">
                <a:solidFill>
                  <a:srgbClr val="0070C0"/>
                </a:solidFill>
              </a:rPr>
              <a:t>Multitasking</a:t>
            </a:r>
          </a:p>
          <a:p>
            <a:r>
              <a:rPr lang="en-US" altLang="en-US" dirty="0"/>
              <a:t>User login -&gt; invoke user</a:t>
            </a:r>
            <a:r>
              <a:rPr lang="ja-JP" altLang="en-US"/>
              <a:t>’</a:t>
            </a:r>
            <a:r>
              <a:rPr lang="en-US" altLang="ja-JP" dirty="0"/>
              <a:t>s choice of </a:t>
            </a:r>
            <a:r>
              <a:rPr lang="en-US" altLang="ja-JP" i="1" dirty="0">
                <a:solidFill>
                  <a:srgbClr val="0070C0"/>
                </a:solidFill>
              </a:rPr>
              <a:t>shell</a:t>
            </a:r>
          </a:p>
          <a:p>
            <a:r>
              <a:rPr lang="en-US" altLang="en-US" dirty="0"/>
              <a:t>Shell executes 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fork()</a:t>
            </a:r>
            <a:r>
              <a:rPr lang="en-US" altLang="en-US" dirty="0"/>
              <a:t> system call to create </a:t>
            </a:r>
            <a:r>
              <a:rPr lang="en-US" altLang="en-US" i="1" dirty="0">
                <a:solidFill>
                  <a:srgbClr val="0070C0"/>
                </a:solidFill>
              </a:rPr>
              <a:t>process</a:t>
            </a:r>
          </a:p>
          <a:p>
            <a:pPr lvl="1"/>
            <a:r>
              <a:rPr lang="en-US" altLang="en-US" dirty="0"/>
              <a:t>Executes 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exec()</a:t>
            </a:r>
            <a:r>
              <a:rPr lang="en-US" altLang="en-US" dirty="0"/>
              <a:t> to load program into process</a:t>
            </a:r>
          </a:p>
          <a:p>
            <a:pPr lvl="1"/>
            <a:r>
              <a:rPr lang="en-US" altLang="en-US" dirty="0"/>
              <a:t>Shell waits for process to terminate or continues with user commands</a:t>
            </a:r>
          </a:p>
          <a:p>
            <a:r>
              <a:rPr lang="en-US" altLang="en-US" dirty="0"/>
              <a:t>Process exits with:</a:t>
            </a:r>
          </a:p>
          <a:p>
            <a:pPr lvl="1">
              <a:spcBef>
                <a:spcPts val="400"/>
              </a:spcBef>
              <a:spcAft>
                <a:spcPts val="400"/>
              </a:spcAft>
            </a:pPr>
            <a:r>
              <a:rPr lang="en-US" altLang="en-US" dirty="0"/>
              <a:t> </a:t>
            </a:r>
            <a:r>
              <a:rPr lang="en-US" altLang="en-US" i="1" dirty="0">
                <a:solidFill>
                  <a:srgbClr val="0070C0"/>
                </a:solidFill>
              </a:rPr>
              <a:t>code = 0 – no error </a:t>
            </a:r>
          </a:p>
          <a:p>
            <a:pPr lvl="1">
              <a:spcBef>
                <a:spcPts val="400"/>
              </a:spcBef>
              <a:spcAft>
                <a:spcPts val="400"/>
              </a:spcAft>
            </a:pPr>
            <a:r>
              <a:rPr lang="en-US" altLang="en-US" dirty="0"/>
              <a:t> </a:t>
            </a:r>
            <a:r>
              <a:rPr lang="en-US" altLang="en-US" i="1" dirty="0">
                <a:solidFill>
                  <a:srgbClr val="0070C0"/>
                </a:solidFill>
              </a:rPr>
              <a:t>code &gt; 0 – error code</a:t>
            </a:r>
          </a:p>
          <a:p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>
            <a:extLst>
              <a:ext uri="{FF2B5EF4-FFF2-40B4-BE49-F238E27FC236}">
                <a16:creationId xmlns:a16="http://schemas.microsoft.com/office/drawing/2014/main" xmlns="" id="{233F611C-29DF-2242-9D88-C898DD4F01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System Services</a:t>
            </a:r>
          </a:p>
        </p:txBody>
      </p:sp>
      <p:sp>
        <p:nvSpPr>
          <p:cNvPr id="56322" name="Rectangle 3">
            <a:extLst>
              <a:ext uri="{FF2B5EF4-FFF2-40B4-BE49-F238E27FC236}">
                <a16:creationId xmlns:a16="http://schemas.microsoft.com/office/drawing/2014/main" xmlns="" id="{D8533896-F355-8246-9A6F-C4476B755E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System programs provide a convenient environment for </a:t>
            </a:r>
            <a:r>
              <a:rPr lang="en-US" altLang="en-US" i="1" dirty="0">
                <a:solidFill>
                  <a:srgbClr val="0070C0"/>
                </a:solidFill>
              </a:rPr>
              <a:t>program development</a:t>
            </a:r>
            <a:r>
              <a:rPr lang="en-US" altLang="en-US" dirty="0"/>
              <a:t> and </a:t>
            </a:r>
            <a:r>
              <a:rPr lang="en-US" altLang="en-US" i="1" dirty="0">
                <a:solidFill>
                  <a:srgbClr val="0070C0"/>
                </a:solidFill>
              </a:rPr>
              <a:t>execution</a:t>
            </a:r>
            <a:r>
              <a:rPr lang="en-US" altLang="en-US" dirty="0"/>
              <a:t>. They can be divided into:</a:t>
            </a:r>
          </a:p>
          <a:p>
            <a:pPr lvl="1"/>
            <a:r>
              <a:rPr lang="en-US" altLang="en-US" dirty="0"/>
              <a:t>File manipulation </a:t>
            </a:r>
          </a:p>
          <a:p>
            <a:pPr lvl="1"/>
            <a:r>
              <a:rPr lang="en-US" altLang="en-US" dirty="0"/>
              <a:t>Status information sometimes stored in a file</a:t>
            </a:r>
          </a:p>
          <a:p>
            <a:pPr lvl="1"/>
            <a:r>
              <a:rPr lang="en-US" altLang="en-US" dirty="0"/>
              <a:t>Programming language support</a:t>
            </a:r>
          </a:p>
          <a:p>
            <a:pPr lvl="1"/>
            <a:r>
              <a:rPr lang="en-US" altLang="en-US" dirty="0"/>
              <a:t>Program loading and execution</a:t>
            </a:r>
          </a:p>
          <a:p>
            <a:pPr lvl="1"/>
            <a:r>
              <a:rPr lang="en-US" altLang="en-US" dirty="0"/>
              <a:t>Communications</a:t>
            </a:r>
          </a:p>
          <a:p>
            <a:pPr lvl="1"/>
            <a:r>
              <a:rPr lang="en-US" altLang="en-US" dirty="0"/>
              <a:t>Background services</a:t>
            </a:r>
          </a:p>
          <a:p>
            <a:pPr lvl="1"/>
            <a:r>
              <a:rPr lang="en-US" altLang="en-US" dirty="0"/>
              <a:t>Application programs</a:t>
            </a:r>
          </a:p>
          <a:p>
            <a:r>
              <a:rPr lang="en-US" altLang="en-US" dirty="0"/>
              <a:t>Most users</a:t>
            </a:r>
            <a:r>
              <a:rPr lang="ja-JP" altLang="en-US"/>
              <a:t>’</a:t>
            </a:r>
            <a:r>
              <a:rPr lang="en-US" altLang="ja-JP" dirty="0"/>
              <a:t>view of the operation system is defined by </a:t>
            </a:r>
            <a:r>
              <a:rPr lang="en-US" altLang="ja-JP" i="1" dirty="0">
                <a:solidFill>
                  <a:srgbClr val="0070C0"/>
                </a:solidFill>
              </a:rPr>
              <a:t>system programs</a:t>
            </a:r>
            <a:r>
              <a:rPr lang="en-US" altLang="ja-JP" dirty="0"/>
              <a:t>, not the actual </a:t>
            </a:r>
            <a:r>
              <a:rPr lang="en-US" altLang="ja-JP" i="1" dirty="0">
                <a:solidFill>
                  <a:srgbClr val="0070C0"/>
                </a:solidFill>
              </a:rPr>
              <a:t>system calls</a:t>
            </a:r>
            <a:endParaRPr lang="en-US" altLang="en-US" i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>
            <a:extLst>
              <a:ext uri="{FF2B5EF4-FFF2-40B4-BE49-F238E27FC236}">
                <a16:creationId xmlns:a16="http://schemas.microsoft.com/office/drawing/2014/main" xmlns="" id="{3EB7DA2E-5B76-9449-A596-2EA04E777A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System Services (Cont.)</a:t>
            </a:r>
          </a:p>
        </p:txBody>
      </p:sp>
      <p:sp>
        <p:nvSpPr>
          <p:cNvPr id="58370" name="Rectangle 3">
            <a:extLst>
              <a:ext uri="{FF2B5EF4-FFF2-40B4-BE49-F238E27FC236}">
                <a16:creationId xmlns:a16="http://schemas.microsoft.com/office/drawing/2014/main" xmlns="" id="{8A5AB0E9-0EFF-4040-8300-0F9ABC30795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Some of </a:t>
            </a:r>
            <a:r>
              <a:rPr lang="en-US" altLang="en-US" i="1" dirty="0">
                <a:solidFill>
                  <a:srgbClr val="0070C0"/>
                </a:solidFill>
              </a:rPr>
              <a:t>system services</a:t>
            </a:r>
            <a:r>
              <a:rPr lang="en-US" altLang="en-US" dirty="0"/>
              <a:t> are simply user interfaces to system calls; others are considerably more complex</a:t>
            </a:r>
            <a:endParaRPr lang="en-US" altLang="en-US" sz="1000" dirty="0"/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70C0"/>
                </a:solidFill>
              </a:rPr>
              <a:t>File management </a:t>
            </a:r>
            <a:r>
              <a:rPr lang="en-US" altLang="en-US" dirty="0"/>
              <a:t>- Create, delete, copy, rename, print, dump, list, and generally manipulate files and directories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70C0"/>
                </a:solidFill>
              </a:rPr>
              <a:t>Status information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Some ask the system for </a:t>
            </a:r>
            <a:r>
              <a:rPr lang="en-US" altLang="en-US" i="1" dirty="0">
                <a:solidFill>
                  <a:srgbClr val="0070C0"/>
                </a:solidFill>
              </a:rPr>
              <a:t>information</a:t>
            </a:r>
            <a:r>
              <a:rPr lang="en-US" altLang="en-US" dirty="0"/>
              <a:t> (e.g., date, time, amount of available memory, disk space, number of users)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Others provide detailed </a:t>
            </a:r>
            <a:r>
              <a:rPr lang="en-US" altLang="en-US" i="1" dirty="0">
                <a:solidFill>
                  <a:srgbClr val="0070C0"/>
                </a:solidFill>
              </a:rPr>
              <a:t>performance</a:t>
            </a:r>
            <a:r>
              <a:rPr lang="en-US" altLang="en-US" dirty="0"/>
              <a:t>, </a:t>
            </a:r>
            <a:r>
              <a:rPr lang="en-US" altLang="en-US" i="1" dirty="0">
                <a:solidFill>
                  <a:srgbClr val="0070C0"/>
                </a:solidFill>
              </a:rPr>
              <a:t>logging</a:t>
            </a:r>
            <a:r>
              <a:rPr lang="en-US" altLang="en-US" dirty="0"/>
              <a:t>, and </a:t>
            </a:r>
            <a:r>
              <a:rPr lang="en-US" altLang="en-US" i="1" dirty="0">
                <a:solidFill>
                  <a:srgbClr val="0070C0"/>
                </a:solidFill>
              </a:rPr>
              <a:t>debugging</a:t>
            </a:r>
            <a:r>
              <a:rPr lang="en-US" altLang="en-US" dirty="0"/>
              <a:t> information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Typically, these programs format and print the output to the terminal or other output devices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Some systems implement a </a:t>
            </a:r>
            <a:r>
              <a:rPr lang="en-US" altLang="en-US" i="1" dirty="0">
                <a:solidFill>
                  <a:srgbClr val="0070C0"/>
                </a:solidFill>
              </a:rPr>
              <a:t>registry</a:t>
            </a:r>
            <a:r>
              <a:rPr lang="en-US" altLang="en-US" dirty="0"/>
              <a:t> - used to store and retrieve configuration information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xmlns="" id="{6743ACBD-A3E8-314E-99CF-2BE93106B6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Objectives</a:t>
            </a:r>
          </a:p>
        </p:txBody>
      </p:sp>
      <p:sp>
        <p:nvSpPr>
          <p:cNvPr id="7170" name="Rectangle 3">
            <a:extLst>
              <a:ext uri="{FF2B5EF4-FFF2-40B4-BE49-F238E27FC236}">
                <a16:creationId xmlns:a16="http://schemas.microsoft.com/office/drawing/2014/main" xmlns="" id="{C46B8A4F-2B21-D142-9AE6-754038B95A5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Identify </a:t>
            </a:r>
            <a:r>
              <a:rPr lang="en-US" altLang="en-US" dirty="0">
                <a:solidFill>
                  <a:srgbClr val="0070C0"/>
                </a:solidFill>
              </a:rPr>
              <a:t>services</a:t>
            </a:r>
            <a:r>
              <a:rPr lang="en-US" altLang="en-US" dirty="0"/>
              <a:t> provided by an operating system</a:t>
            </a:r>
          </a:p>
          <a:p>
            <a:r>
              <a:rPr lang="en-US" altLang="en-US" dirty="0"/>
              <a:t>Illustrate how </a:t>
            </a:r>
            <a:r>
              <a:rPr lang="en-US" altLang="en-US" dirty="0">
                <a:solidFill>
                  <a:srgbClr val="0070C0"/>
                </a:solidFill>
              </a:rPr>
              <a:t>system calls </a:t>
            </a:r>
            <a:r>
              <a:rPr lang="en-US" altLang="en-US" dirty="0"/>
              <a:t>are used to provide operating system services</a:t>
            </a:r>
          </a:p>
          <a:p>
            <a:r>
              <a:rPr lang="en-US" altLang="en-US" dirty="0"/>
              <a:t>Compare and contrast </a:t>
            </a:r>
            <a:r>
              <a:rPr lang="en-US" altLang="en-US" dirty="0">
                <a:solidFill>
                  <a:srgbClr val="0070C0"/>
                </a:solidFill>
              </a:rPr>
              <a:t>monolithic</a:t>
            </a:r>
            <a:r>
              <a:rPr lang="en-US" altLang="en-US" dirty="0"/>
              <a:t>, </a:t>
            </a:r>
            <a:r>
              <a:rPr lang="en-US" altLang="en-US" dirty="0">
                <a:solidFill>
                  <a:srgbClr val="0070C0"/>
                </a:solidFill>
              </a:rPr>
              <a:t>layered</a:t>
            </a:r>
            <a:r>
              <a:rPr lang="en-US" altLang="en-US" dirty="0"/>
              <a:t>, </a:t>
            </a:r>
            <a:r>
              <a:rPr lang="en-US" altLang="en-US" dirty="0">
                <a:solidFill>
                  <a:srgbClr val="0070C0"/>
                </a:solidFill>
              </a:rPr>
              <a:t>microkernel</a:t>
            </a:r>
            <a:r>
              <a:rPr lang="en-US" altLang="en-US" dirty="0"/>
              <a:t>, </a:t>
            </a:r>
            <a:r>
              <a:rPr lang="en-US" altLang="en-US" dirty="0">
                <a:solidFill>
                  <a:srgbClr val="0070C0"/>
                </a:solidFill>
              </a:rPr>
              <a:t>modular</a:t>
            </a:r>
            <a:r>
              <a:rPr lang="en-US" altLang="en-US" dirty="0"/>
              <a:t>, and </a:t>
            </a:r>
            <a:r>
              <a:rPr lang="en-US" altLang="en-US" dirty="0">
                <a:solidFill>
                  <a:srgbClr val="0070C0"/>
                </a:solidFill>
              </a:rPr>
              <a:t>hybrid</a:t>
            </a:r>
            <a:r>
              <a:rPr lang="en-US" altLang="en-US" dirty="0"/>
              <a:t> strategies for designing operating systems</a:t>
            </a:r>
          </a:p>
          <a:p>
            <a:r>
              <a:rPr lang="en-US" altLang="en-US" dirty="0"/>
              <a:t>Illustrate the process for </a:t>
            </a:r>
            <a:r>
              <a:rPr lang="en-US" altLang="en-US" dirty="0">
                <a:solidFill>
                  <a:srgbClr val="0070C0"/>
                </a:solidFill>
              </a:rPr>
              <a:t>booting an operating system</a:t>
            </a:r>
          </a:p>
          <a:p>
            <a:r>
              <a:rPr lang="en-US" altLang="en-US" dirty="0"/>
              <a:t>Apply tools for </a:t>
            </a:r>
            <a:r>
              <a:rPr lang="en-US" altLang="en-US" dirty="0">
                <a:solidFill>
                  <a:srgbClr val="0070C0"/>
                </a:solidFill>
              </a:rPr>
              <a:t>monitoring operating system performance</a:t>
            </a:r>
          </a:p>
          <a:p>
            <a:r>
              <a:rPr lang="en-US" altLang="en-US" dirty="0"/>
              <a:t>Design and implement </a:t>
            </a:r>
            <a:r>
              <a:rPr lang="en-US" altLang="en-US" dirty="0">
                <a:solidFill>
                  <a:srgbClr val="0070C0"/>
                </a:solidFill>
              </a:rPr>
              <a:t>kernel modules </a:t>
            </a:r>
            <a:r>
              <a:rPr lang="en-US" altLang="en-US" dirty="0"/>
              <a:t>for interacting with a Linux kernel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>
            <a:extLst>
              <a:ext uri="{FF2B5EF4-FFF2-40B4-BE49-F238E27FC236}">
                <a16:creationId xmlns:a16="http://schemas.microsoft.com/office/drawing/2014/main" xmlns="" id="{048FF042-3E74-6041-9FEF-A6EC00E9BA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System Services (Cont.)</a:t>
            </a:r>
          </a:p>
        </p:txBody>
      </p:sp>
      <p:sp>
        <p:nvSpPr>
          <p:cNvPr id="60418" name="Rectangle 3">
            <a:extLst>
              <a:ext uri="{FF2B5EF4-FFF2-40B4-BE49-F238E27FC236}">
                <a16:creationId xmlns:a16="http://schemas.microsoft.com/office/drawing/2014/main" xmlns="" id="{47BEE519-28AA-7B4C-9B75-336614349A2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70C0"/>
                </a:solidFill>
              </a:rPr>
              <a:t>File modification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Text editors to create and modify files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Special </a:t>
            </a:r>
            <a:r>
              <a:rPr lang="en-US" altLang="en-US" i="1" dirty="0">
                <a:solidFill>
                  <a:srgbClr val="0070C0"/>
                </a:solidFill>
              </a:rPr>
              <a:t>commands</a:t>
            </a:r>
            <a:r>
              <a:rPr lang="en-US" altLang="en-US" dirty="0"/>
              <a:t> to search contents of files or perform transformations of the text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70C0"/>
                </a:solidFill>
              </a:rPr>
              <a:t>Programming-language support </a:t>
            </a:r>
            <a:r>
              <a:rPr lang="en-US" altLang="en-US" dirty="0"/>
              <a:t>- </a:t>
            </a:r>
            <a:r>
              <a:rPr lang="en-US" altLang="en-US" i="1" dirty="0">
                <a:solidFill>
                  <a:srgbClr val="0070C0"/>
                </a:solidFill>
              </a:rPr>
              <a:t>Compilers</a:t>
            </a:r>
            <a:r>
              <a:rPr lang="en-US" altLang="en-US" dirty="0"/>
              <a:t>, </a:t>
            </a:r>
            <a:r>
              <a:rPr lang="en-US" altLang="en-US" i="1" dirty="0">
                <a:solidFill>
                  <a:srgbClr val="0070C0"/>
                </a:solidFill>
              </a:rPr>
              <a:t>assemblers</a:t>
            </a:r>
            <a:r>
              <a:rPr lang="en-US" altLang="en-US" dirty="0"/>
              <a:t>, </a:t>
            </a:r>
            <a:r>
              <a:rPr lang="en-US" altLang="en-US" i="1" dirty="0">
                <a:solidFill>
                  <a:srgbClr val="0070C0"/>
                </a:solidFill>
              </a:rPr>
              <a:t>debuggers</a:t>
            </a:r>
            <a:r>
              <a:rPr lang="en-US" altLang="en-US" dirty="0"/>
              <a:t> and </a:t>
            </a:r>
            <a:r>
              <a:rPr lang="en-US" altLang="en-US" i="1" dirty="0">
                <a:solidFill>
                  <a:srgbClr val="0070C0"/>
                </a:solidFill>
              </a:rPr>
              <a:t>interpreters</a:t>
            </a:r>
            <a:r>
              <a:rPr lang="en-US" altLang="en-US" dirty="0"/>
              <a:t> are sometimes provided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70C0"/>
                </a:solidFill>
              </a:rPr>
              <a:t>Program loading and execution </a:t>
            </a:r>
            <a:r>
              <a:rPr lang="en-US" altLang="en-US" dirty="0"/>
              <a:t>-</a:t>
            </a:r>
            <a:r>
              <a:rPr lang="en-US" altLang="en-US" dirty="0">
                <a:solidFill>
                  <a:srgbClr val="0070C0"/>
                </a:solidFill>
              </a:rPr>
              <a:t> </a:t>
            </a:r>
            <a:r>
              <a:rPr lang="en-US" altLang="en-US" dirty="0"/>
              <a:t>Absolute </a:t>
            </a:r>
            <a:r>
              <a:rPr lang="en-US" altLang="en-US" i="1" dirty="0">
                <a:solidFill>
                  <a:srgbClr val="0070C0"/>
                </a:solidFill>
              </a:rPr>
              <a:t>loaders</a:t>
            </a:r>
            <a:r>
              <a:rPr lang="en-US" altLang="en-US" dirty="0"/>
              <a:t>, relocatable loaders, linkage editors, and overlay-loaders, debugging systems for higher-level and machine language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70C0"/>
                </a:solidFill>
              </a:rPr>
              <a:t>Communications</a:t>
            </a:r>
            <a:r>
              <a:rPr lang="en-US" altLang="en-US" dirty="0"/>
              <a:t> - Provide the mechanism for creating virtual connections among processes, users, and computer systems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Allow users to send messages to one another</a:t>
            </a:r>
            <a:r>
              <a:rPr lang="ja-JP" altLang="en-US"/>
              <a:t>’</a:t>
            </a:r>
            <a:r>
              <a:rPr lang="en-US" altLang="ja-JP" dirty="0"/>
              <a:t>s screens, browse web pages, send electronic-mail messages, log in remotely, transfer files from one machine to another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>
            <a:extLst>
              <a:ext uri="{FF2B5EF4-FFF2-40B4-BE49-F238E27FC236}">
                <a16:creationId xmlns:a16="http://schemas.microsoft.com/office/drawing/2014/main" xmlns="" id="{9B234F8E-8A54-6747-B8E2-EFF1A66CB0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System Services (Cont.)</a:t>
            </a:r>
          </a:p>
        </p:txBody>
      </p:sp>
      <p:sp>
        <p:nvSpPr>
          <p:cNvPr id="62466" name="Rectangle 3">
            <a:extLst>
              <a:ext uri="{FF2B5EF4-FFF2-40B4-BE49-F238E27FC236}">
                <a16:creationId xmlns:a16="http://schemas.microsoft.com/office/drawing/2014/main" xmlns="" id="{000D81C5-C431-444E-9C80-D47473D2721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70C0"/>
                </a:solidFill>
              </a:rPr>
              <a:t>Background Services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Launch at boot time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Some for system startup, then terminate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Some from system boot to shutdown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Provide facilities like disk checking, process scheduling, error logging, printing</a:t>
            </a:r>
          </a:p>
          <a:p>
            <a:pPr lvl="1">
              <a:lnSpc>
                <a:spcPct val="90000"/>
              </a:lnSpc>
            </a:pPr>
            <a:r>
              <a:rPr lang="en-US" altLang="en-US" i="1" dirty="0">
                <a:solidFill>
                  <a:srgbClr val="0070C0"/>
                </a:solidFill>
              </a:rPr>
              <a:t>Run in user context not kernel context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Known as </a:t>
            </a:r>
            <a:r>
              <a:rPr lang="en-US" altLang="en-US" i="1" dirty="0">
                <a:solidFill>
                  <a:srgbClr val="0070C0"/>
                </a:solidFill>
              </a:rPr>
              <a:t>services</a:t>
            </a:r>
            <a:r>
              <a:rPr lang="en-US" altLang="en-US" dirty="0"/>
              <a:t>, </a:t>
            </a:r>
            <a:r>
              <a:rPr lang="en-US" altLang="en-US" i="1" dirty="0">
                <a:solidFill>
                  <a:srgbClr val="0070C0"/>
                </a:solidFill>
              </a:rPr>
              <a:t>subsystems</a:t>
            </a:r>
            <a:r>
              <a:rPr lang="en-US" altLang="en-US" dirty="0"/>
              <a:t>, </a:t>
            </a:r>
            <a:r>
              <a:rPr lang="en-US" altLang="en-US" i="1" dirty="0">
                <a:solidFill>
                  <a:srgbClr val="0070C0"/>
                </a:solidFill>
              </a:rPr>
              <a:t>daemons</a:t>
            </a:r>
            <a:r>
              <a:rPr lang="en-US" altLang="en-US" dirty="0"/>
              <a:t> 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70C0"/>
                </a:solidFill>
              </a:rPr>
              <a:t>Application programs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Don’t pertain to system, run by users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Not typically considered part of OS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Launched by command line, mouse click, finger poke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>
            <a:extLst>
              <a:ext uri="{FF2B5EF4-FFF2-40B4-BE49-F238E27FC236}">
                <a16:creationId xmlns:a16="http://schemas.microsoft.com/office/drawing/2014/main" xmlns="" id="{504A5022-FD2C-A74F-9B20-30CE1056D0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Linkers and Loaders</a:t>
            </a:r>
          </a:p>
        </p:txBody>
      </p:sp>
      <p:sp>
        <p:nvSpPr>
          <p:cNvPr id="64514" name="Content Placeholder 2">
            <a:extLst>
              <a:ext uri="{FF2B5EF4-FFF2-40B4-BE49-F238E27FC236}">
                <a16:creationId xmlns:a16="http://schemas.microsoft.com/office/drawing/2014/main" xmlns="" id="{2BB8716C-86C6-2C4A-B387-74982DFD5A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i="1" dirty="0">
                <a:solidFill>
                  <a:srgbClr val="0070C0"/>
                </a:solidFill>
              </a:rPr>
              <a:t>Source code</a:t>
            </a:r>
            <a:r>
              <a:rPr lang="en-US" altLang="en-US" dirty="0"/>
              <a:t> compiled into </a:t>
            </a:r>
            <a:r>
              <a:rPr lang="en-US" altLang="en-US" i="1" dirty="0">
                <a:solidFill>
                  <a:srgbClr val="0070C0"/>
                </a:solidFill>
              </a:rPr>
              <a:t>object files</a:t>
            </a:r>
            <a:r>
              <a:rPr lang="en-US" altLang="en-US" dirty="0"/>
              <a:t> designed to be loaded into any physical memory location – </a:t>
            </a:r>
            <a:r>
              <a:rPr lang="en-US" altLang="en-US" i="1" dirty="0">
                <a:solidFill>
                  <a:srgbClr val="0070C0"/>
                </a:solidFill>
              </a:rPr>
              <a:t>relocatable object file</a:t>
            </a:r>
          </a:p>
          <a:p>
            <a:r>
              <a:rPr lang="en-US" altLang="en-US" b="1" dirty="0">
                <a:solidFill>
                  <a:srgbClr val="0070C0"/>
                </a:solidFill>
              </a:rPr>
              <a:t>Linker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combines these (also, brings in libraries) into single </a:t>
            </a:r>
            <a:r>
              <a:rPr lang="en-US" altLang="en-US" i="1" dirty="0">
                <a:solidFill>
                  <a:srgbClr val="0070C0"/>
                </a:solidFill>
              </a:rPr>
              <a:t>binary executable file</a:t>
            </a:r>
          </a:p>
          <a:p>
            <a:r>
              <a:rPr lang="en-US" altLang="en-US" dirty="0"/>
              <a:t>Program resides on secondary storage as binary executable and must be brought into memory by </a:t>
            </a:r>
            <a:r>
              <a:rPr lang="en-US" altLang="en-US" b="1" dirty="0">
                <a:solidFill>
                  <a:srgbClr val="0070C0"/>
                </a:solidFill>
              </a:rPr>
              <a:t>loader</a:t>
            </a:r>
            <a:r>
              <a:rPr lang="en-US" altLang="en-US" dirty="0"/>
              <a:t> to be executed</a:t>
            </a:r>
          </a:p>
          <a:p>
            <a:pPr lvl="1"/>
            <a:r>
              <a:rPr lang="en-US" altLang="en-US" i="1" dirty="0">
                <a:solidFill>
                  <a:srgbClr val="0070C0"/>
                </a:solidFill>
              </a:rPr>
              <a:t>Relocation</a:t>
            </a:r>
            <a:r>
              <a:rPr lang="en-US" altLang="en-US" dirty="0"/>
              <a:t> assigns final addresses to program parts and adjusts code and data in program to match those addresses</a:t>
            </a:r>
          </a:p>
          <a:p>
            <a:r>
              <a:rPr lang="en-US" altLang="en-US" i="1" dirty="0">
                <a:solidFill>
                  <a:srgbClr val="0070C0"/>
                </a:solidFill>
              </a:rPr>
              <a:t>Modern general purpose systems don’t link libraries into executables</a:t>
            </a:r>
          </a:p>
          <a:p>
            <a:pPr lvl="1"/>
            <a:r>
              <a:rPr lang="en-US" altLang="en-US" dirty="0"/>
              <a:t>Rather, </a:t>
            </a:r>
            <a:r>
              <a:rPr lang="en-US" altLang="en-US" i="1" dirty="0">
                <a:solidFill>
                  <a:srgbClr val="0070C0"/>
                </a:solidFill>
              </a:rPr>
              <a:t>dynamically linked libraries</a:t>
            </a:r>
            <a:r>
              <a:rPr lang="en-US" altLang="en-US" b="1" i="1" dirty="0">
                <a:solidFill>
                  <a:srgbClr val="0070C0"/>
                </a:solidFill>
              </a:rPr>
              <a:t> </a:t>
            </a:r>
            <a:r>
              <a:rPr lang="en-US" altLang="en-US" dirty="0"/>
              <a:t>(in Windows, </a:t>
            </a:r>
            <a:r>
              <a:rPr lang="en-US" altLang="en-US" i="1" dirty="0">
                <a:solidFill>
                  <a:srgbClr val="0070C0"/>
                </a:solidFill>
              </a:rPr>
              <a:t>DLLs</a:t>
            </a:r>
            <a:r>
              <a:rPr lang="en-US" altLang="en-US" dirty="0"/>
              <a:t>) are loaded as needed, shared by all that use the same version of that same library</a:t>
            </a:r>
          </a:p>
          <a:p>
            <a:r>
              <a:rPr lang="en-US" altLang="en-US" dirty="0"/>
              <a:t>Object, executable files have standard formats, so </a:t>
            </a:r>
            <a:br>
              <a:rPr lang="en-US" altLang="en-US" dirty="0"/>
            </a:br>
            <a:r>
              <a:rPr lang="en-US" altLang="en-US" dirty="0"/>
              <a:t>operating system knows how to </a:t>
            </a:r>
            <a:r>
              <a:rPr lang="en-US" altLang="en-US" i="1" dirty="0">
                <a:solidFill>
                  <a:srgbClr val="0070C0"/>
                </a:solidFill>
              </a:rPr>
              <a:t>load</a:t>
            </a:r>
            <a:r>
              <a:rPr lang="en-US" altLang="en-US" dirty="0"/>
              <a:t> and </a:t>
            </a:r>
            <a:r>
              <a:rPr lang="en-US" altLang="en-US" i="1" dirty="0">
                <a:solidFill>
                  <a:srgbClr val="0070C0"/>
                </a:solidFill>
              </a:rPr>
              <a:t>start</a:t>
            </a:r>
            <a:r>
              <a:rPr lang="en-US" altLang="en-US" dirty="0"/>
              <a:t> them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>
            <a:extLst>
              <a:ext uri="{FF2B5EF4-FFF2-40B4-BE49-F238E27FC236}">
                <a16:creationId xmlns:a16="http://schemas.microsoft.com/office/drawing/2014/main" xmlns="" id="{D5E3CA09-FA0C-2849-8B01-7437FCAD9E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Role of the Linker and Loader</a:t>
            </a:r>
          </a:p>
        </p:txBody>
      </p:sp>
      <p:pic>
        <p:nvPicPr>
          <p:cNvPr id="65538" name="Content Placeholder 6">
            <a:extLst>
              <a:ext uri="{FF2B5EF4-FFF2-40B4-BE49-F238E27FC236}">
                <a16:creationId xmlns:a16="http://schemas.microsoft.com/office/drawing/2014/main" xmlns="" id="{2714C2BE-5785-7945-B654-59F029BF83B1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" r="-14"/>
          <a:stretch/>
        </p:blipFill>
        <p:spPr>
          <a:xfrm>
            <a:off x="2182812" y="1287463"/>
            <a:ext cx="4778375" cy="505618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1026">
            <a:extLst>
              <a:ext uri="{FF2B5EF4-FFF2-40B4-BE49-F238E27FC236}">
                <a16:creationId xmlns:a16="http://schemas.microsoft.com/office/drawing/2014/main" xmlns="" id="{D1058FF9-EDEC-9347-9C62-36F3AA195D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Why Applications are Operating System Specific</a:t>
            </a:r>
          </a:p>
        </p:txBody>
      </p:sp>
      <p:sp>
        <p:nvSpPr>
          <p:cNvPr id="66563" name="Rectangle 1027">
            <a:extLst>
              <a:ext uri="{FF2B5EF4-FFF2-40B4-BE49-F238E27FC236}">
                <a16:creationId xmlns:a16="http://schemas.microsoft.com/office/drawing/2014/main" xmlns="" id="{6AAD240B-C934-C24E-BF6F-308165690E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i="1" dirty="0">
                <a:solidFill>
                  <a:srgbClr val="0070C0"/>
                </a:solidFill>
              </a:rPr>
              <a:t>Apps compiled on one system usually not executable on other operating systems</a:t>
            </a:r>
          </a:p>
          <a:p>
            <a:r>
              <a:rPr lang="en-US" altLang="en-US" dirty="0"/>
              <a:t>Each operating system provides its own unique system calls, own file formats, etc.</a:t>
            </a:r>
          </a:p>
          <a:p>
            <a:r>
              <a:rPr lang="en-US" altLang="en-US" dirty="0"/>
              <a:t>Apps can be </a:t>
            </a:r>
            <a:r>
              <a:rPr lang="en-US" altLang="en-US" i="1" dirty="0">
                <a:solidFill>
                  <a:srgbClr val="0070C0"/>
                </a:solidFill>
              </a:rPr>
              <a:t>multi-operating system</a:t>
            </a:r>
          </a:p>
          <a:p>
            <a:pPr lvl="1">
              <a:spcBef>
                <a:spcPts val="400"/>
              </a:spcBef>
              <a:spcAft>
                <a:spcPts val="400"/>
              </a:spcAft>
            </a:pPr>
            <a:r>
              <a:rPr lang="en-US" altLang="en-US" dirty="0"/>
              <a:t>Written in interpreted language like Python, Ruby, and interpreter available on multiple operating systems</a:t>
            </a:r>
          </a:p>
          <a:p>
            <a:pPr lvl="1">
              <a:spcBef>
                <a:spcPts val="400"/>
              </a:spcBef>
              <a:spcAft>
                <a:spcPts val="400"/>
              </a:spcAft>
            </a:pPr>
            <a:r>
              <a:rPr lang="en-US" altLang="en-US" dirty="0"/>
              <a:t>App written in language that includes a VM containing the running app</a:t>
            </a:r>
          </a:p>
          <a:p>
            <a:pPr lvl="1">
              <a:spcBef>
                <a:spcPts val="400"/>
              </a:spcBef>
              <a:spcAft>
                <a:spcPts val="400"/>
              </a:spcAft>
            </a:pPr>
            <a:r>
              <a:rPr lang="en-US" altLang="en-US" dirty="0"/>
              <a:t>Use standard language (like C), compile separately on each operating system to run on each</a:t>
            </a:r>
          </a:p>
          <a:p>
            <a:r>
              <a:rPr lang="en-US" altLang="en-US" b="1" dirty="0">
                <a:solidFill>
                  <a:srgbClr val="0070C0"/>
                </a:solidFill>
              </a:rPr>
              <a:t>Application Binary Interface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70C0"/>
                </a:solidFill>
              </a:rPr>
              <a:t>ABI</a:t>
            </a:r>
            <a:r>
              <a:rPr lang="en-US" altLang="en-US" dirty="0"/>
              <a:t>) is an architecture equivalent of API, defines how different components of binary code can interface for a given operating system on a given architecture, CPU, etc.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1026">
            <a:extLst>
              <a:ext uri="{FF2B5EF4-FFF2-40B4-BE49-F238E27FC236}">
                <a16:creationId xmlns:a16="http://schemas.microsoft.com/office/drawing/2014/main" xmlns="" id="{A005F553-B941-3649-9329-42D805EE50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/>
              <a:t>Operating System Design and Implementation</a:t>
            </a:r>
          </a:p>
        </p:txBody>
      </p:sp>
      <p:sp>
        <p:nvSpPr>
          <p:cNvPr id="68611" name="Rectangle 1027">
            <a:extLst>
              <a:ext uri="{FF2B5EF4-FFF2-40B4-BE49-F238E27FC236}">
                <a16:creationId xmlns:a16="http://schemas.microsoft.com/office/drawing/2014/main" xmlns="" id="{4AF373FD-D18A-9941-A594-1F4031F554E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Design and implementation of OS not </a:t>
            </a:r>
            <a:r>
              <a:rPr lang="ja-JP" altLang="en-US"/>
              <a:t>“</a:t>
            </a:r>
            <a:r>
              <a:rPr lang="en-US" altLang="ja-JP" dirty="0"/>
              <a:t>solvable</a:t>
            </a:r>
            <a:r>
              <a:rPr lang="ja-JP" altLang="en-US"/>
              <a:t>”</a:t>
            </a:r>
            <a:r>
              <a:rPr lang="en-US" altLang="ja-JP" dirty="0"/>
              <a:t>, but some approaches have proven successful</a:t>
            </a:r>
            <a:endParaRPr lang="en-US" altLang="en-US" sz="800" dirty="0"/>
          </a:p>
          <a:p>
            <a:r>
              <a:rPr lang="en-US" altLang="en-US" dirty="0"/>
              <a:t>Internal structure of different Operating Systems can vary widely</a:t>
            </a:r>
            <a:endParaRPr lang="en-US" altLang="en-US" sz="800" dirty="0"/>
          </a:p>
          <a:p>
            <a:r>
              <a:rPr lang="en-US" altLang="en-US" dirty="0"/>
              <a:t>Start the design by defining </a:t>
            </a:r>
            <a:r>
              <a:rPr lang="en-US" altLang="en-US" i="1" dirty="0">
                <a:solidFill>
                  <a:srgbClr val="0070C0"/>
                </a:solidFill>
              </a:rPr>
              <a:t>goals</a:t>
            </a:r>
            <a:r>
              <a:rPr lang="en-US" altLang="en-US" dirty="0"/>
              <a:t> and </a:t>
            </a:r>
            <a:r>
              <a:rPr lang="en-US" altLang="en-US" i="1" dirty="0">
                <a:solidFill>
                  <a:srgbClr val="0070C0"/>
                </a:solidFill>
              </a:rPr>
              <a:t>specifications</a:t>
            </a:r>
            <a:r>
              <a:rPr lang="en-US" altLang="en-US" dirty="0"/>
              <a:t> </a:t>
            </a:r>
            <a:endParaRPr lang="en-US" altLang="en-US" sz="800" dirty="0"/>
          </a:p>
          <a:p>
            <a:r>
              <a:rPr lang="en-US" altLang="en-US" dirty="0"/>
              <a:t>Affected by choice of hardware, type of system</a:t>
            </a:r>
            <a:endParaRPr lang="en-US" altLang="en-US" sz="800" dirty="0"/>
          </a:p>
          <a:p>
            <a:r>
              <a:rPr lang="en-US" altLang="en-US" dirty="0"/>
              <a:t>User goals and system goals</a:t>
            </a:r>
          </a:p>
          <a:p>
            <a:pPr lvl="1"/>
            <a:r>
              <a:rPr lang="en-US" altLang="en-US" b="1" dirty="0">
                <a:solidFill>
                  <a:srgbClr val="0070C0"/>
                </a:solidFill>
              </a:rPr>
              <a:t>User goals </a:t>
            </a:r>
            <a:r>
              <a:rPr lang="en-US" altLang="en-US" dirty="0"/>
              <a:t>– operating system should be convenient to use, easy to learn, reliable, safe, and fast</a:t>
            </a:r>
          </a:p>
          <a:p>
            <a:pPr lvl="1"/>
            <a:r>
              <a:rPr lang="en-US" altLang="en-US" b="1" dirty="0">
                <a:solidFill>
                  <a:srgbClr val="0070C0"/>
                </a:solidFill>
              </a:rPr>
              <a:t>System goals </a:t>
            </a:r>
            <a:r>
              <a:rPr lang="en-US" altLang="en-US" dirty="0"/>
              <a:t>– operating system should be easy to design, implement, and maintain, as well as flexible, reliable, error-free, and efficient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>
            <a:extLst>
              <a:ext uri="{FF2B5EF4-FFF2-40B4-BE49-F238E27FC236}">
                <a16:creationId xmlns:a16="http://schemas.microsoft.com/office/drawing/2014/main" xmlns="" id="{A3EBFDB8-8D1A-A34B-9E11-7DB3CE7E53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000" dirty="0"/>
              <a:t>Operating System Design and Implementation (Cont.)</a:t>
            </a:r>
          </a:p>
        </p:txBody>
      </p:sp>
      <p:sp>
        <p:nvSpPr>
          <p:cNvPr id="70658" name="Rectangle 3">
            <a:extLst>
              <a:ext uri="{FF2B5EF4-FFF2-40B4-BE49-F238E27FC236}">
                <a16:creationId xmlns:a16="http://schemas.microsoft.com/office/drawing/2014/main" xmlns="" id="{AA288F36-29EF-9E41-BB86-FEEC20098F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Important principle to separate</a:t>
            </a:r>
          </a:p>
          <a:p>
            <a:pPr lvl="1">
              <a:buNone/>
            </a:pPr>
            <a:r>
              <a:rPr lang="en-US" altLang="en-US" b="1" dirty="0"/>
              <a:t>	</a:t>
            </a:r>
            <a:r>
              <a:rPr lang="en-US" altLang="en-US" b="1" dirty="0">
                <a:solidFill>
                  <a:srgbClr val="0070C0"/>
                </a:solidFill>
              </a:rPr>
              <a:t>Policy</a:t>
            </a:r>
            <a:r>
              <a:rPr lang="en-US" altLang="en-US" b="1" dirty="0"/>
              <a:t>:   </a:t>
            </a:r>
            <a:r>
              <a:rPr lang="en-US" altLang="en-US" b="1" i="1" dirty="0"/>
              <a:t>What</a:t>
            </a:r>
            <a:r>
              <a:rPr lang="en-US" altLang="en-US" dirty="0"/>
              <a:t> will be done?</a:t>
            </a:r>
            <a:r>
              <a:rPr lang="en-US" altLang="en-US" b="1" dirty="0"/>
              <a:t> </a:t>
            </a:r>
            <a:br>
              <a:rPr lang="en-US" altLang="en-US" b="1" dirty="0"/>
            </a:br>
            <a:r>
              <a:rPr lang="en-US" altLang="en-US" b="1" dirty="0">
                <a:solidFill>
                  <a:srgbClr val="0070C0"/>
                </a:solidFill>
              </a:rPr>
              <a:t>Mechanism</a:t>
            </a:r>
            <a:r>
              <a:rPr lang="en-US" altLang="en-US" b="1" dirty="0"/>
              <a:t>:  </a:t>
            </a:r>
            <a:r>
              <a:rPr lang="en-US" altLang="en-US" b="1" i="1" dirty="0"/>
              <a:t>How</a:t>
            </a:r>
            <a:r>
              <a:rPr lang="en-US" altLang="en-US" dirty="0"/>
              <a:t> to do it?</a:t>
            </a:r>
          </a:p>
          <a:p>
            <a:r>
              <a:rPr lang="en-US" altLang="en-US" dirty="0"/>
              <a:t>Mechanisms determine how to do something, policies decide what will be done</a:t>
            </a:r>
          </a:p>
          <a:p>
            <a:r>
              <a:rPr lang="en-US" altLang="en-US" dirty="0"/>
              <a:t>The separation of policy from mechanism is a very important principle, it allows maximum flexibility if policy decisions are to be changed later (e.g., timer)</a:t>
            </a:r>
          </a:p>
          <a:p>
            <a:r>
              <a:rPr lang="en-US" altLang="en-US" dirty="0"/>
              <a:t>Specifying and designing an OS is highly creative task of </a:t>
            </a:r>
            <a:r>
              <a:rPr lang="en-US" altLang="en-US" i="1" dirty="0">
                <a:solidFill>
                  <a:srgbClr val="0070C0"/>
                </a:solidFill>
              </a:rPr>
              <a:t>software engineering</a:t>
            </a:r>
          </a:p>
          <a:p>
            <a:pPr>
              <a:buFont typeface="Monotype Sorts" pitchFamily="2" charset="2"/>
              <a:buNone/>
            </a:pPr>
            <a:endParaRPr lang="en-US" altLang="en-US" dirty="0"/>
          </a:p>
          <a:p>
            <a:pPr>
              <a:buFont typeface="Monotype Sorts" pitchFamily="2" charset="2"/>
              <a:buNone/>
            </a:pPr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2">
            <a:extLst>
              <a:ext uri="{FF2B5EF4-FFF2-40B4-BE49-F238E27FC236}">
                <a16:creationId xmlns:a16="http://schemas.microsoft.com/office/drawing/2014/main" xmlns="" id="{5D732C4C-D0FF-FA4F-9C4C-3544DCC4CE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OS Implementation</a:t>
            </a:r>
          </a:p>
        </p:txBody>
      </p:sp>
      <p:sp>
        <p:nvSpPr>
          <p:cNvPr id="72706" name="Rectangle 3">
            <a:extLst>
              <a:ext uri="{FF2B5EF4-FFF2-40B4-BE49-F238E27FC236}">
                <a16:creationId xmlns:a16="http://schemas.microsoft.com/office/drawing/2014/main" xmlns="" id="{3630CC5E-0136-604E-AFF0-26EBDDB782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Much variation</a:t>
            </a:r>
          </a:p>
          <a:p>
            <a:pPr lvl="1"/>
            <a:r>
              <a:rPr lang="en-US" altLang="en-US" dirty="0"/>
              <a:t>Early, OSes in </a:t>
            </a:r>
            <a:r>
              <a:rPr lang="en-US" altLang="en-US" i="1" dirty="0">
                <a:solidFill>
                  <a:srgbClr val="0070C0"/>
                </a:solidFill>
              </a:rPr>
              <a:t>assembly language</a:t>
            </a:r>
          </a:p>
          <a:p>
            <a:pPr lvl="1"/>
            <a:r>
              <a:rPr lang="en-US" altLang="en-US" dirty="0"/>
              <a:t>Then, </a:t>
            </a:r>
            <a:r>
              <a:rPr lang="en-US" altLang="en-US" i="1" dirty="0">
                <a:solidFill>
                  <a:srgbClr val="0070C0"/>
                </a:solidFill>
              </a:rPr>
              <a:t>system programming languages </a:t>
            </a:r>
            <a:r>
              <a:rPr lang="en-US" altLang="en-US" dirty="0"/>
              <a:t>like Algol, PL/1, and now </a:t>
            </a:r>
            <a:r>
              <a:rPr lang="en-US" altLang="en-US" i="1" dirty="0">
                <a:solidFill>
                  <a:srgbClr val="0070C0"/>
                </a:solidFill>
              </a:rPr>
              <a:t>C, C++</a:t>
            </a:r>
          </a:p>
          <a:p>
            <a:r>
              <a:rPr lang="en-US" altLang="en-US" dirty="0"/>
              <a:t>Actually usually a mix of languages</a:t>
            </a:r>
          </a:p>
          <a:p>
            <a:pPr lvl="1"/>
            <a:r>
              <a:rPr lang="en-US" altLang="en-US" dirty="0"/>
              <a:t>Lowest levels in assembly</a:t>
            </a:r>
          </a:p>
          <a:p>
            <a:pPr lvl="1"/>
            <a:r>
              <a:rPr lang="en-US" altLang="en-US" dirty="0"/>
              <a:t>Main body in C</a:t>
            </a:r>
          </a:p>
          <a:p>
            <a:pPr lvl="1"/>
            <a:r>
              <a:rPr lang="en-US" altLang="en-US" dirty="0"/>
              <a:t>Systems programs in C, C++, scripting languages like Perl, Python, shell scripts</a:t>
            </a:r>
          </a:p>
          <a:p>
            <a:r>
              <a:rPr lang="en-US" altLang="en-US" dirty="0"/>
              <a:t>More high-level language easier to </a:t>
            </a:r>
            <a:r>
              <a:rPr lang="en-US" altLang="en-US" i="1" dirty="0">
                <a:solidFill>
                  <a:srgbClr val="0070C0"/>
                </a:solidFill>
              </a:rPr>
              <a:t>port</a:t>
            </a:r>
            <a:r>
              <a:rPr lang="en-US" altLang="en-US" dirty="0"/>
              <a:t> to other hardware, but slower</a:t>
            </a:r>
          </a:p>
          <a:p>
            <a:r>
              <a:rPr lang="en-US" altLang="en-US" i="1" dirty="0">
                <a:solidFill>
                  <a:srgbClr val="0070C0"/>
                </a:solidFill>
              </a:rPr>
              <a:t>Emulation</a:t>
            </a:r>
            <a:r>
              <a:rPr lang="en-US" altLang="en-US" dirty="0"/>
              <a:t> can allow an OS to run on </a:t>
            </a:r>
            <a:r>
              <a:rPr lang="en-US" altLang="en-US" i="1" dirty="0">
                <a:solidFill>
                  <a:srgbClr val="0070C0"/>
                </a:solidFill>
              </a:rPr>
              <a:t>non-native hardware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Title 1">
            <a:extLst>
              <a:ext uri="{FF2B5EF4-FFF2-40B4-BE49-F238E27FC236}">
                <a16:creationId xmlns:a16="http://schemas.microsoft.com/office/drawing/2014/main" xmlns="" id="{6B3BFE47-EA35-564F-B765-652EB2534F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Operating System Structure</a:t>
            </a:r>
          </a:p>
        </p:txBody>
      </p:sp>
      <p:sp>
        <p:nvSpPr>
          <p:cNvPr id="74754" name="Content Placeholder 2">
            <a:extLst>
              <a:ext uri="{FF2B5EF4-FFF2-40B4-BE49-F238E27FC236}">
                <a16:creationId xmlns:a16="http://schemas.microsoft.com/office/drawing/2014/main" xmlns="" id="{4220EEF7-9E6F-AE47-B07C-DD64B0DF9B3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i="1" dirty="0">
                <a:solidFill>
                  <a:srgbClr val="0070C0"/>
                </a:solidFill>
              </a:rPr>
              <a:t>General-purpose OS </a:t>
            </a:r>
            <a:r>
              <a:rPr lang="en-US" altLang="en-US" dirty="0"/>
              <a:t>is very large program</a:t>
            </a:r>
          </a:p>
          <a:p>
            <a:r>
              <a:rPr lang="en-US" altLang="en-US" dirty="0"/>
              <a:t>Various ways to structure ones</a:t>
            </a:r>
          </a:p>
          <a:p>
            <a:pPr lvl="1"/>
            <a:r>
              <a:rPr lang="en-US" altLang="en-US" dirty="0"/>
              <a:t>Simple structure – </a:t>
            </a:r>
            <a:r>
              <a:rPr lang="en-US" altLang="en-US" b="1" dirty="0">
                <a:solidFill>
                  <a:srgbClr val="0070C0"/>
                </a:solidFill>
              </a:rPr>
              <a:t>MS-DOS</a:t>
            </a:r>
          </a:p>
          <a:p>
            <a:pPr lvl="1"/>
            <a:r>
              <a:rPr lang="en-US" altLang="en-US" dirty="0"/>
              <a:t>More complex – </a:t>
            </a:r>
            <a:r>
              <a:rPr lang="en-US" altLang="en-US" b="1" dirty="0">
                <a:solidFill>
                  <a:srgbClr val="0070C0"/>
                </a:solidFill>
              </a:rPr>
              <a:t>UNIX</a:t>
            </a:r>
          </a:p>
          <a:p>
            <a:pPr lvl="1"/>
            <a:r>
              <a:rPr lang="en-US" altLang="en-US" dirty="0"/>
              <a:t>Layered – an abstraction</a:t>
            </a:r>
          </a:p>
          <a:p>
            <a:pPr lvl="1"/>
            <a:r>
              <a:rPr lang="en-US" altLang="en-US" dirty="0"/>
              <a:t>Microkernel – </a:t>
            </a:r>
            <a:r>
              <a:rPr lang="en-US" altLang="en-US" b="1" dirty="0">
                <a:solidFill>
                  <a:srgbClr val="0070C0"/>
                </a:solidFill>
              </a:rPr>
              <a:t>Mach</a:t>
            </a:r>
          </a:p>
          <a:p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2">
            <a:extLst>
              <a:ext uri="{FF2B5EF4-FFF2-40B4-BE49-F238E27FC236}">
                <a16:creationId xmlns:a16="http://schemas.microsoft.com/office/drawing/2014/main" xmlns="" id="{6A828708-3DC0-1648-9B66-BC70993E6D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Monolithic Structure – Original UNIX</a:t>
            </a:r>
          </a:p>
        </p:txBody>
      </p:sp>
      <p:sp>
        <p:nvSpPr>
          <p:cNvPr id="75778" name="Rectangle 3">
            <a:extLst>
              <a:ext uri="{FF2B5EF4-FFF2-40B4-BE49-F238E27FC236}">
                <a16:creationId xmlns:a16="http://schemas.microsoft.com/office/drawing/2014/main" xmlns="" id="{0B45271C-B6F3-0B4B-8EBD-CEDE78DF896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UNIX – limited by hardware functionality, the original UNIX operating system had limited structuring. The UNIX OS consists of two separable parts</a:t>
            </a:r>
          </a:p>
          <a:p>
            <a:pPr lvl="1"/>
            <a:r>
              <a:rPr lang="en-US" altLang="en-US" b="1" dirty="0">
                <a:solidFill>
                  <a:srgbClr val="0070C0"/>
                </a:solidFill>
              </a:rPr>
              <a:t>Systems programs</a:t>
            </a:r>
          </a:p>
          <a:p>
            <a:pPr lvl="1"/>
            <a:r>
              <a:rPr lang="en-US" altLang="en-US" b="1" dirty="0">
                <a:solidFill>
                  <a:srgbClr val="0070C0"/>
                </a:solidFill>
              </a:rPr>
              <a:t>Kernel</a:t>
            </a:r>
          </a:p>
          <a:p>
            <a:pPr lvl="2"/>
            <a:r>
              <a:rPr lang="en-US" altLang="en-US" dirty="0"/>
              <a:t>Consists of everything below the </a:t>
            </a:r>
            <a:r>
              <a:rPr lang="en-US" altLang="en-US" i="1" dirty="0">
                <a:solidFill>
                  <a:srgbClr val="0070C0"/>
                </a:solidFill>
              </a:rPr>
              <a:t>system-call interface</a:t>
            </a:r>
            <a:r>
              <a:rPr lang="en-US" altLang="en-US" dirty="0"/>
              <a:t> and above the </a:t>
            </a:r>
            <a:r>
              <a:rPr lang="en-US" altLang="en-US" i="1" dirty="0">
                <a:solidFill>
                  <a:srgbClr val="0070C0"/>
                </a:solidFill>
              </a:rPr>
              <a:t>physical hardware</a:t>
            </a:r>
          </a:p>
          <a:p>
            <a:pPr lvl="2"/>
            <a:r>
              <a:rPr lang="en-US" altLang="en-US" dirty="0"/>
              <a:t>Provides the file system, CPU scheduling, memory management, and other operating-system functions; a large number of functions </a:t>
            </a:r>
            <a:r>
              <a:rPr lang="en-US" altLang="en-US" i="1" dirty="0">
                <a:solidFill>
                  <a:srgbClr val="0070C0"/>
                </a:solidFill>
              </a:rPr>
              <a:t>for one level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2">
            <a:extLst>
              <a:ext uri="{FF2B5EF4-FFF2-40B4-BE49-F238E27FC236}">
                <a16:creationId xmlns:a16="http://schemas.microsoft.com/office/drawing/2014/main" xmlns="" id="{61BC87A2-BDAC-074D-A298-534F13F40A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Operating System Services</a:t>
            </a:r>
          </a:p>
        </p:txBody>
      </p:sp>
      <p:sp>
        <p:nvSpPr>
          <p:cNvPr id="9218" name="Rectangle 3">
            <a:extLst>
              <a:ext uri="{FF2B5EF4-FFF2-40B4-BE49-F238E27FC236}">
                <a16:creationId xmlns:a16="http://schemas.microsoft.com/office/drawing/2014/main" xmlns="" id="{4C747513-5165-2A4B-AA46-D6F79B42B8F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Operating systems provide an </a:t>
            </a:r>
            <a:r>
              <a:rPr lang="en-US" altLang="en-US" i="1" dirty="0">
                <a:solidFill>
                  <a:srgbClr val="0070C0"/>
                </a:solidFill>
              </a:rPr>
              <a:t>environment for execution</a:t>
            </a:r>
            <a:r>
              <a:rPr lang="en-US" altLang="en-US" dirty="0"/>
              <a:t> of programs and </a:t>
            </a:r>
            <a:r>
              <a:rPr lang="en-US" altLang="en-US" i="1" dirty="0">
                <a:solidFill>
                  <a:srgbClr val="0070C0"/>
                </a:solidFill>
              </a:rPr>
              <a:t>services</a:t>
            </a:r>
            <a:r>
              <a:rPr lang="en-US" altLang="en-US" dirty="0"/>
              <a:t> to programs and users</a:t>
            </a:r>
          </a:p>
          <a:p>
            <a:r>
              <a:rPr lang="en-US" altLang="en-US" dirty="0"/>
              <a:t>A set of operating-system services provides functions that are helpful to the user: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</a:rPr>
              <a:t>User interface </a:t>
            </a:r>
            <a:r>
              <a:rPr lang="en-US" altLang="en-US" dirty="0"/>
              <a:t>- Almost all operating systems have a user interface (</a:t>
            </a:r>
            <a:r>
              <a:rPr lang="en-US" altLang="en-US" b="1" dirty="0"/>
              <a:t>UI</a:t>
            </a:r>
            <a:r>
              <a:rPr lang="en-US" altLang="en-US" dirty="0"/>
              <a:t>).</a:t>
            </a:r>
          </a:p>
          <a:p>
            <a:pPr lvl="2"/>
            <a:r>
              <a:rPr lang="en-US" altLang="en-US" dirty="0"/>
              <a:t>Varies between </a:t>
            </a:r>
            <a:r>
              <a:rPr lang="en-US" altLang="en-US" dirty="0">
                <a:solidFill>
                  <a:srgbClr val="0070C0"/>
                </a:solidFill>
              </a:rPr>
              <a:t>Command-Line Interface</a:t>
            </a:r>
            <a:r>
              <a:rPr lang="en-US" altLang="en-US" dirty="0"/>
              <a:t> (</a:t>
            </a:r>
            <a:r>
              <a:rPr lang="en-US" altLang="en-US" b="1" dirty="0"/>
              <a:t>CLI</a:t>
            </a:r>
            <a:r>
              <a:rPr lang="en-US" altLang="en-US" dirty="0"/>
              <a:t>), </a:t>
            </a:r>
            <a:r>
              <a:rPr lang="en-US" altLang="en-US" dirty="0">
                <a:solidFill>
                  <a:srgbClr val="0070C0"/>
                </a:solidFill>
              </a:rPr>
              <a:t>Graphical User Interface</a:t>
            </a:r>
            <a:r>
              <a:rPr lang="en-US" altLang="en-US" dirty="0"/>
              <a:t> (</a:t>
            </a:r>
            <a:r>
              <a:rPr lang="en-US" altLang="en-US" b="1" dirty="0"/>
              <a:t>GUI</a:t>
            </a:r>
            <a:r>
              <a:rPr lang="en-US" altLang="en-US" dirty="0"/>
              <a:t>), Touch-screen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</a:rPr>
              <a:t>Program execution </a:t>
            </a:r>
            <a:r>
              <a:rPr lang="en-US" altLang="en-US" dirty="0"/>
              <a:t>- The system must be able to </a:t>
            </a:r>
            <a:r>
              <a:rPr lang="en-US" altLang="en-US" i="1" dirty="0">
                <a:solidFill>
                  <a:srgbClr val="0070C0"/>
                </a:solidFill>
              </a:rPr>
              <a:t>load</a:t>
            </a:r>
            <a:r>
              <a:rPr lang="en-US" altLang="en-US" dirty="0"/>
              <a:t> a program into memory, to </a:t>
            </a:r>
            <a:r>
              <a:rPr lang="en-US" altLang="en-US" i="1" dirty="0">
                <a:solidFill>
                  <a:srgbClr val="0070C0"/>
                </a:solidFill>
              </a:rPr>
              <a:t>run</a:t>
            </a:r>
            <a:r>
              <a:rPr lang="en-US" altLang="en-US" dirty="0"/>
              <a:t> that program, and </a:t>
            </a:r>
            <a:r>
              <a:rPr lang="en-US" altLang="en-US" i="1" dirty="0">
                <a:solidFill>
                  <a:srgbClr val="0070C0"/>
                </a:solidFill>
              </a:rPr>
              <a:t>end</a:t>
            </a:r>
            <a:r>
              <a:rPr lang="en-US" altLang="en-US" dirty="0"/>
              <a:t> execution, either normally or abnormally (indicating error)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</a:rPr>
              <a:t>I/O operations </a:t>
            </a:r>
            <a:r>
              <a:rPr lang="en-US" altLang="en-US" dirty="0"/>
              <a:t>-  A running program may require I/O, which may involve a file or an I/O device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2">
            <a:extLst>
              <a:ext uri="{FF2B5EF4-FFF2-40B4-BE49-F238E27FC236}">
                <a16:creationId xmlns:a16="http://schemas.microsoft.com/office/drawing/2014/main" xmlns="" id="{F6D5CDBD-9A80-8241-BDEF-2B64C7BC5D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Traditional UNIX System Structure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001F1812-7E25-3D42-A072-FC304C8FC1ED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496" b="-9496"/>
          <a:stretch/>
        </p:blipFill>
        <p:spPr bwMode="auto">
          <a:xfrm>
            <a:off x="1169578" y="1550101"/>
            <a:ext cx="6804843" cy="4904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69F855D-E9A6-7645-89A8-BC52D589E7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0" lang="en-US" altLang="en-US" dirty="0">
                <a:latin typeface="Verdana" panose="020B0604030504040204" pitchFamily="34" charset="0"/>
              </a:rPr>
              <a:t>Beyond simple but not fully layered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2">
            <a:extLst>
              <a:ext uri="{FF2B5EF4-FFF2-40B4-BE49-F238E27FC236}">
                <a16:creationId xmlns:a16="http://schemas.microsoft.com/office/drawing/2014/main" xmlns="" id="{1D774B1F-3252-6E4C-8CF9-B0AD9C9C3A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Linux System Structure</a:t>
            </a: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xmlns="" id="{C6808B0F-1338-294F-8401-6D3CEC01408A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9575" r="-89575"/>
          <a:stretch/>
        </p:blipFill>
        <p:spPr bwMode="auto">
          <a:xfrm>
            <a:off x="481782" y="1900052"/>
            <a:ext cx="8344166" cy="4606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B4EBC6E-4EA3-6A4B-B591-B9A1D3D65B1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0" lang="en-US" altLang="en-US" dirty="0">
                <a:latin typeface="Verdana" panose="020B0604030504040204" pitchFamily="34" charset="0"/>
              </a:rPr>
              <a:t>Monolithic plus modular design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2">
            <a:extLst>
              <a:ext uri="{FF2B5EF4-FFF2-40B4-BE49-F238E27FC236}">
                <a16:creationId xmlns:a16="http://schemas.microsoft.com/office/drawing/2014/main" xmlns="" id="{2CB994EF-7947-1E44-ACF7-D2AA13654C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Layered Approach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307E35DF-2E07-F847-83A0-86B5053D494D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92" b="-3992"/>
          <a:stretch/>
        </p:blipFill>
        <p:spPr bwMode="auto">
          <a:xfrm>
            <a:off x="4227616" y="1376363"/>
            <a:ext cx="4598883" cy="4608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22" name="Rectangle 3">
            <a:extLst>
              <a:ext uri="{FF2B5EF4-FFF2-40B4-BE49-F238E27FC236}">
                <a16:creationId xmlns:a16="http://schemas.microsoft.com/office/drawing/2014/main" xmlns="" id="{D48A6D90-4FE9-DB4E-88A1-1580F328A027}"/>
              </a:ext>
            </a:extLst>
          </p:cNvPr>
          <p:cNvSpPr>
            <a:spLocks noGrp="1" noChangeArrowheads="1"/>
          </p:cNvSpPr>
          <p:nvPr>
            <p:ph sz="half" idx="10"/>
          </p:nvPr>
        </p:nvSpPr>
        <p:spPr>
          <a:xfrm>
            <a:off x="490330" y="1376980"/>
            <a:ext cx="3511653" cy="5037071"/>
          </a:xfrm>
        </p:spPr>
        <p:txBody>
          <a:bodyPr/>
          <a:lstStyle/>
          <a:p>
            <a:r>
              <a:rPr lang="en-US" altLang="en-US" dirty="0"/>
              <a:t>The operating system is divided into a </a:t>
            </a:r>
            <a:r>
              <a:rPr lang="en-US" altLang="en-US" i="1" dirty="0">
                <a:solidFill>
                  <a:srgbClr val="0070C0"/>
                </a:solidFill>
              </a:rPr>
              <a:t>number of layers</a:t>
            </a:r>
            <a:r>
              <a:rPr lang="en-US" altLang="en-US" dirty="0"/>
              <a:t> (levels), each built on top of lower layers.  The bottom layer (layer 0), is the </a:t>
            </a:r>
            <a:r>
              <a:rPr lang="en-US" altLang="en-US" i="1" dirty="0">
                <a:solidFill>
                  <a:srgbClr val="0070C0"/>
                </a:solidFill>
              </a:rPr>
              <a:t>hardware</a:t>
            </a:r>
            <a:r>
              <a:rPr lang="en-US" altLang="en-US" dirty="0"/>
              <a:t>; the highest (layer N) is the </a:t>
            </a:r>
            <a:r>
              <a:rPr lang="en-US" altLang="en-US" i="1" dirty="0">
                <a:solidFill>
                  <a:srgbClr val="0070C0"/>
                </a:solidFill>
              </a:rPr>
              <a:t>user interface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With </a:t>
            </a:r>
            <a:r>
              <a:rPr lang="en-US" altLang="en-US" i="1" dirty="0">
                <a:solidFill>
                  <a:srgbClr val="0070C0"/>
                </a:solidFill>
              </a:rPr>
              <a:t>modularity</a:t>
            </a:r>
            <a:r>
              <a:rPr lang="en-US" altLang="en-US" dirty="0"/>
              <a:t>, layers are selected such that </a:t>
            </a:r>
            <a:r>
              <a:rPr lang="en-US" altLang="en-US" i="1" dirty="0">
                <a:solidFill>
                  <a:srgbClr val="0070C0"/>
                </a:solidFill>
              </a:rPr>
              <a:t>each uses functions (operations) and services of only lower-level layers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xmlns="" id="{66C936DC-C49D-ED49-B804-053383A7DA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Microkernels</a:t>
            </a:r>
            <a:endParaRPr lang="en-US" altLang="en-US" sz="2400"/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xmlns="" id="{632F25B7-E857-0F49-813C-8E0D4CDD3D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Moves as much from the </a:t>
            </a:r>
            <a:r>
              <a:rPr lang="en-US" altLang="en-US" i="1" dirty="0">
                <a:solidFill>
                  <a:srgbClr val="0070C0"/>
                </a:solidFill>
              </a:rPr>
              <a:t>kernel</a:t>
            </a:r>
            <a:r>
              <a:rPr lang="en-US" altLang="en-US" dirty="0"/>
              <a:t> into </a:t>
            </a:r>
            <a:r>
              <a:rPr lang="en-US" altLang="en-US" i="1" dirty="0">
                <a:solidFill>
                  <a:srgbClr val="0070C0"/>
                </a:solidFill>
              </a:rPr>
              <a:t>user space</a:t>
            </a:r>
          </a:p>
          <a:p>
            <a:r>
              <a:rPr lang="en-US" altLang="en-US" b="1" dirty="0">
                <a:solidFill>
                  <a:srgbClr val="0070C0"/>
                </a:solidFill>
              </a:rPr>
              <a:t>Mach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is an example of </a:t>
            </a:r>
            <a:r>
              <a:rPr lang="en-US" altLang="en-US" i="1" dirty="0">
                <a:solidFill>
                  <a:srgbClr val="0070C0"/>
                </a:solidFill>
              </a:rPr>
              <a:t>microkernel</a:t>
            </a:r>
          </a:p>
          <a:p>
            <a:pPr lvl="1"/>
            <a:r>
              <a:rPr lang="en-US" altLang="en-US" dirty="0"/>
              <a:t>Mac OS X kernel (i.e., </a:t>
            </a:r>
            <a:r>
              <a:rPr lang="en-US" altLang="en-US" b="1" dirty="0">
                <a:solidFill>
                  <a:srgbClr val="0070C0"/>
                </a:solidFill>
              </a:rPr>
              <a:t>Darwin</a:t>
            </a:r>
            <a:r>
              <a:rPr lang="en-US" altLang="en-US" dirty="0"/>
              <a:t>) partly based on Mach</a:t>
            </a:r>
            <a:endParaRPr lang="en-US" altLang="en-US" sz="800" dirty="0"/>
          </a:p>
          <a:p>
            <a:r>
              <a:rPr lang="en-US" altLang="en-US" dirty="0"/>
              <a:t>Communication takes place between user modules using </a:t>
            </a:r>
            <a:r>
              <a:rPr lang="en-US" altLang="en-US" i="1" dirty="0">
                <a:solidFill>
                  <a:srgbClr val="0070C0"/>
                </a:solidFill>
              </a:rPr>
              <a:t>message passing model</a:t>
            </a:r>
            <a:endParaRPr lang="en-US" altLang="en-US" sz="800" i="1" dirty="0">
              <a:solidFill>
                <a:srgbClr val="0070C0"/>
              </a:solidFill>
            </a:endParaRPr>
          </a:p>
          <a:p>
            <a:r>
              <a:rPr lang="en-US" altLang="en-US" dirty="0"/>
              <a:t>Benefits</a:t>
            </a:r>
          </a:p>
          <a:p>
            <a:pPr lvl="1"/>
            <a:r>
              <a:rPr lang="en-US" altLang="en-US" dirty="0"/>
              <a:t>Easier to </a:t>
            </a:r>
            <a:r>
              <a:rPr lang="en-US" altLang="en-US" i="1" dirty="0">
                <a:solidFill>
                  <a:srgbClr val="0070C0"/>
                </a:solidFill>
              </a:rPr>
              <a:t>extend</a:t>
            </a:r>
            <a:r>
              <a:rPr lang="en-US" altLang="en-US" dirty="0"/>
              <a:t> a microkernel</a:t>
            </a:r>
          </a:p>
          <a:p>
            <a:pPr lvl="1"/>
            <a:r>
              <a:rPr lang="en-US" altLang="en-US" dirty="0"/>
              <a:t>Easier to </a:t>
            </a:r>
            <a:r>
              <a:rPr lang="en-US" altLang="en-US" i="1" dirty="0">
                <a:solidFill>
                  <a:srgbClr val="0070C0"/>
                </a:solidFill>
              </a:rPr>
              <a:t>port</a:t>
            </a:r>
            <a:r>
              <a:rPr lang="en-US" altLang="en-US" dirty="0"/>
              <a:t> the operating system to new architectures</a:t>
            </a:r>
          </a:p>
          <a:p>
            <a:pPr lvl="1"/>
            <a:r>
              <a:rPr lang="en-US" altLang="en-US" dirty="0"/>
              <a:t>More reliable (less code is running in kernel mode), more secure</a:t>
            </a:r>
            <a:endParaRPr lang="en-US" altLang="en-US" sz="800" dirty="0"/>
          </a:p>
          <a:p>
            <a:r>
              <a:rPr lang="en-US" altLang="en-US" dirty="0"/>
              <a:t>Detriments: Performance overhead of user space to kernel space communication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2">
            <a:extLst>
              <a:ext uri="{FF2B5EF4-FFF2-40B4-BE49-F238E27FC236}">
                <a16:creationId xmlns:a16="http://schemas.microsoft.com/office/drawing/2014/main" xmlns="" id="{B20804C7-C5DF-BC46-8358-9825250FB3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Microkernel System Structure </a:t>
            </a:r>
            <a:endParaRPr lang="en-US" altLang="en-US" sz="2400"/>
          </a:p>
        </p:txBody>
      </p:sp>
      <p:pic>
        <p:nvPicPr>
          <p:cNvPr id="86018" name="Picture 2">
            <a:extLst>
              <a:ext uri="{FF2B5EF4-FFF2-40B4-BE49-F238E27FC236}">
                <a16:creationId xmlns:a16="http://schemas.microsoft.com/office/drawing/2014/main" xmlns="" id="{2CD332F0-D86B-AF45-ABA7-CBC811C4D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143" y="1632775"/>
            <a:ext cx="8289714" cy="4030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2">
            <a:extLst>
              <a:ext uri="{FF2B5EF4-FFF2-40B4-BE49-F238E27FC236}">
                <a16:creationId xmlns:a16="http://schemas.microsoft.com/office/drawing/2014/main" xmlns="" id="{6ED92E33-41C4-A345-969C-1C1D780AE5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Modules</a:t>
            </a:r>
          </a:p>
        </p:txBody>
      </p:sp>
      <p:sp>
        <p:nvSpPr>
          <p:cNvPr id="88066" name="Rectangle 3">
            <a:extLst>
              <a:ext uri="{FF2B5EF4-FFF2-40B4-BE49-F238E27FC236}">
                <a16:creationId xmlns:a16="http://schemas.microsoft.com/office/drawing/2014/main" xmlns="" id="{9957BCD1-1A2E-A045-9B83-8A6B4D8C82F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Many modern operating systems implement </a:t>
            </a:r>
            <a:r>
              <a:rPr lang="en-US" altLang="en-US" b="1" dirty="0">
                <a:solidFill>
                  <a:srgbClr val="0070C0"/>
                </a:solidFill>
              </a:rPr>
              <a:t>Loadable Kernel Modules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/>
              <a:t>LKM</a:t>
            </a:r>
            <a:r>
              <a:rPr lang="en-US" altLang="en-US" dirty="0"/>
              <a:t>s)</a:t>
            </a:r>
          </a:p>
          <a:p>
            <a:pPr lvl="1"/>
            <a:r>
              <a:rPr lang="en-US" altLang="en-US" dirty="0"/>
              <a:t>Uses object-oriented approach</a:t>
            </a:r>
          </a:p>
          <a:p>
            <a:pPr lvl="1"/>
            <a:r>
              <a:rPr lang="en-US" altLang="en-US" dirty="0"/>
              <a:t>Each core component is separate</a:t>
            </a:r>
          </a:p>
          <a:p>
            <a:pPr lvl="1"/>
            <a:r>
              <a:rPr lang="en-US" altLang="en-US" dirty="0"/>
              <a:t>Each talks to the others over known interfaces</a:t>
            </a:r>
          </a:p>
          <a:p>
            <a:pPr lvl="1"/>
            <a:r>
              <a:rPr lang="en-US" altLang="en-US" dirty="0"/>
              <a:t>Each is loadable as needed within the kernel</a:t>
            </a:r>
          </a:p>
          <a:p>
            <a:r>
              <a:rPr lang="en-US" altLang="en-US" dirty="0"/>
              <a:t>Overall, similar to layers but with more flexible</a:t>
            </a:r>
          </a:p>
          <a:p>
            <a:pPr lvl="1"/>
            <a:r>
              <a:rPr lang="en-US" altLang="en-US" dirty="0"/>
              <a:t>Linux, Solaris, etc.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2">
            <a:extLst>
              <a:ext uri="{FF2B5EF4-FFF2-40B4-BE49-F238E27FC236}">
                <a16:creationId xmlns:a16="http://schemas.microsoft.com/office/drawing/2014/main" xmlns="" id="{9F1E95C7-9A4A-054E-A4A5-934810D7BC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Hybrid Systems</a:t>
            </a:r>
          </a:p>
        </p:txBody>
      </p:sp>
      <p:sp>
        <p:nvSpPr>
          <p:cNvPr id="90114" name="Rectangle 3">
            <a:extLst>
              <a:ext uri="{FF2B5EF4-FFF2-40B4-BE49-F238E27FC236}">
                <a16:creationId xmlns:a16="http://schemas.microsoft.com/office/drawing/2014/main" xmlns="" id="{CE42E6C0-8DC2-0641-BCA0-48237AC46B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Most modern operating systems are actually not one pure model</a:t>
            </a:r>
          </a:p>
          <a:p>
            <a:pPr lvl="1"/>
            <a:r>
              <a:rPr lang="en-US" altLang="en-US" dirty="0"/>
              <a:t>Hybrid combines multiple approaches to address </a:t>
            </a:r>
            <a:r>
              <a:rPr lang="en-US" altLang="en-US" i="1" dirty="0">
                <a:solidFill>
                  <a:srgbClr val="0070C0"/>
                </a:solidFill>
              </a:rPr>
              <a:t>performance</a:t>
            </a:r>
            <a:r>
              <a:rPr lang="en-US" altLang="en-US" dirty="0"/>
              <a:t>, </a:t>
            </a:r>
            <a:r>
              <a:rPr lang="en-US" altLang="en-US" i="1" dirty="0">
                <a:solidFill>
                  <a:srgbClr val="0070C0"/>
                </a:solidFill>
              </a:rPr>
              <a:t>security</a:t>
            </a:r>
            <a:r>
              <a:rPr lang="en-US" altLang="en-US" dirty="0"/>
              <a:t>, </a:t>
            </a:r>
            <a:r>
              <a:rPr lang="en-US" altLang="en-US" i="1" dirty="0">
                <a:solidFill>
                  <a:srgbClr val="0070C0"/>
                </a:solidFill>
              </a:rPr>
              <a:t>usability needs</a:t>
            </a:r>
          </a:p>
          <a:p>
            <a:pPr lvl="1"/>
            <a:r>
              <a:rPr lang="en-US" altLang="en-US" dirty="0"/>
              <a:t>Linux and Solaris kernels in kernel address space, so monolithic, plus modular for dynamic loading of functionality</a:t>
            </a:r>
          </a:p>
          <a:p>
            <a:pPr lvl="1"/>
            <a:r>
              <a:rPr lang="en-US" altLang="en-US" dirty="0"/>
              <a:t>Windows mostly monolithic, plus microkernel for different </a:t>
            </a:r>
            <a:r>
              <a:rPr lang="en-US" altLang="en-US" i="1" dirty="0">
                <a:solidFill>
                  <a:srgbClr val="0070C0"/>
                </a:solidFill>
              </a:rPr>
              <a:t>subsystem personalities</a:t>
            </a:r>
          </a:p>
          <a:p>
            <a:r>
              <a:rPr lang="en-US" altLang="en-US" dirty="0"/>
              <a:t>Apple Mac OS X </a:t>
            </a:r>
            <a:r>
              <a:rPr lang="en-US" altLang="en-US" i="1" dirty="0">
                <a:solidFill>
                  <a:srgbClr val="0070C0"/>
                </a:solidFill>
              </a:rPr>
              <a:t>hybrid</a:t>
            </a:r>
            <a:r>
              <a:rPr lang="en-US" altLang="en-US" dirty="0"/>
              <a:t>, </a:t>
            </a:r>
            <a:r>
              <a:rPr lang="en-US" altLang="en-US" i="1" dirty="0">
                <a:solidFill>
                  <a:srgbClr val="0070C0"/>
                </a:solidFill>
              </a:rPr>
              <a:t>layered</a:t>
            </a:r>
            <a:r>
              <a:rPr lang="en-US" altLang="en-US" dirty="0"/>
              <a:t>, </a:t>
            </a:r>
            <a:r>
              <a:rPr lang="en-US" altLang="en-US" i="1" dirty="0">
                <a:solidFill>
                  <a:srgbClr val="0070C0"/>
                </a:solidFill>
              </a:rPr>
              <a:t>Aqua UI </a:t>
            </a:r>
            <a:r>
              <a:rPr lang="en-US" altLang="en-US" dirty="0"/>
              <a:t>plus </a:t>
            </a:r>
            <a:r>
              <a:rPr lang="en-US" altLang="en-US" i="1" dirty="0">
                <a:solidFill>
                  <a:srgbClr val="0070C0"/>
                </a:solidFill>
              </a:rPr>
              <a:t>Cocoa</a:t>
            </a:r>
            <a:r>
              <a:rPr lang="en-US" altLang="en-US" dirty="0"/>
              <a:t> </a:t>
            </a:r>
            <a:r>
              <a:rPr lang="en-US" altLang="en-US" i="1" dirty="0">
                <a:solidFill>
                  <a:srgbClr val="0070C0"/>
                </a:solidFill>
              </a:rPr>
              <a:t>programming environment</a:t>
            </a:r>
          </a:p>
          <a:p>
            <a:pPr lvl="1"/>
            <a:r>
              <a:rPr lang="en-US" altLang="en-US" dirty="0"/>
              <a:t>Below is kernel consisting of Mach microkernel and BSD Unix parts, plus I/O kit and dynamically loadable modules (called </a:t>
            </a:r>
            <a:r>
              <a:rPr lang="en-US" altLang="en-US" i="1" dirty="0">
                <a:solidFill>
                  <a:srgbClr val="0070C0"/>
                </a:solidFill>
              </a:rPr>
              <a:t>kernel extensions</a:t>
            </a:r>
            <a:r>
              <a:rPr lang="en-US" altLang="en-US" dirty="0"/>
              <a:t>)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Title 1">
            <a:extLst>
              <a:ext uri="{FF2B5EF4-FFF2-40B4-BE49-F238E27FC236}">
                <a16:creationId xmlns:a16="http://schemas.microsoft.com/office/drawing/2014/main" xmlns="" id="{C10D77A4-6444-314B-994A-E7B0C94FDE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macOS and iOS Structure</a:t>
            </a:r>
          </a:p>
        </p:txBody>
      </p:sp>
      <p:pic>
        <p:nvPicPr>
          <p:cNvPr id="92162" name="Content Placeholder 4">
            <a:extLst>
              <a:ext uri="{FF2B5EF4-FFF2-40B4-BE49-F238E27FC236}">
                <a16:creationId xmlns:a16="http://schemas.microsoft.com/office/drawing/2014/main" xmlns="" id="{FE183CF7-B846-E346-8F23-077AAD4CCFEB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90725" y="1519555"/>
            <a:ext cx="5162550" cy="4252913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Title 1">
            <a:extLst>
              <a:ext uri="{FF2B5EF4-FFF2-40B4-BE49-F238E27FC236}">
                <a16:creationId xmlns:a16="http://schemas.microsoft.com/office/drawing/2014/main" xmlns="" id="{B6AC183F-C783-C14D-8975-CE4A2CAE59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Darwin</a:t>
            </a:r>
          </a:p>
        </p:txBody>
      </p:sp>
      <p:pic>
        <p:nvPicPr>
          <p:cNvPr id="93186" name="Content Placeholder 5">
            <a:extLst>
              <a:ext uri="{FF2B5EF4-FFF2-40B4-BE49-F238E27FC236}">
                <a16:creationId xmlns:a16="http://schemas.microsoft.com/office/drawing/2014/main" xmlns="" id="{0A9C202F-5286-3447-8BCF-53172B967732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550" y="1358265"/>
            <a:ext cx="4406900" cy="4597400"/>
          </a:xfr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2">
            <a:extLst>
              <a:ext uri="{FF2B5EF4-FFF2-40B4-BE49-F238E27FC236}">
                <a16:creationId xmlns:a16="http://schemas.microsoft.com/office/drawing/2014/main" xmlns="" id="{5250C06D-29E5-0E4B-A30F-E2CACA7D32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iOS</a:t>
            </a:r>
          </a:p>
        </p:txBody>
      </p:sp>
      <p:pic>
        <p:nvPicPr>
          <p:cNvPr id="6" name="Picture 1" descr="2_17.pdf">
            <a:extLst>
              <a:ext uri="{FF2B5EF4-FFF2-40B4-BE49-F238E27FC236}">
                <a16:creationId xmlns:a16="http://schemas.microsoft.com/office/drawing/2014/main" xmlns="" id="{0128F0AD-3693-C949-A1D6-0E712690D86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8" b="4878"/>
          <a:stretch/>
        </p:blipFill>
        <p:spPr bwMode="auto">
          <a:xfrm>
            <a:off x="6163294" y="2210937"/>
            <a:ext cx="2662653" cy="2551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4210" name="Rectangle 3">
            <a:extLst>
              <a:ext uri="{FF2B5EF4-FFF2-40B4-BE49-F238E27FC236}">
                <a16:creationId xmlns:a16="http://schemas.microsoft.com/office/drawing/2014/main" xmlns="" id="{6A41F5BE-9546-4240-8EE1-7CAA8F452ABD}"/>
              </a:ext>
            </a:extLst>
          </p:cNvPr>
          <p:cNvSpPr>
            <a:spLocks noGrp="1" noChangeArrowheads="1"/>
          </p:cNvSpPr>
          <p:nvPr>
            <p:ph sz="half" idx="10"/>
          </p:nvPr>
        </p:nvSpPr>
        <p:spPr>
          <a:xfrm>
            <a:off x="490330" y="1376980"/>
            <a:ext cx="5482957" cy="5037071"/>
          </a:xfrm>
        </p:spPr>
        <p:txBody>
          <a:bodyPr/>
          <a:lstStyle/>
          <a:p>
            <a:r>
              <a:rPr lang="en-US" altLang="en-US" dirty="0"/>
              <a:t>Apple mobile OS for </a:t>
            </a:r>
            <a:r>
              <a:rPr lang="en-US" altLang="en-US" i="1" dirty="0">
                <a:solidFill>
                  <a:srgbClr val="0070C0"/>
                </a:solidFill>
              </a:rPr>
              <a:t>iPhone, iPad</a:t>
            </a:r>
          </a:p>
          <a:p>
            <a:pPr lvl="1"/>
            <a:r>
              <a:rPr lang="en-US" altLang="en-US" dirty="0"/>
              <a:t>Structured on Mac OS X, added functionality</a:t>
            </a:r>
          </a:p>
          <a:p>
            <a:pPr lvl="1"/>
            <a:r>
              <a:rPr lang="en-US" altLang="en-US" dirty="0"/>
              <a:t>Does not run OS X applications natively</a:t>
            </a:r>
          </a:p>
          <a:p>
            <a:pPr lvl="2"/>
            <a:r>
              <a:rPr lang="en-US" altLang="en-US" dirty="0"/>
              <a:t>Also runs on different CPU architecture (ARM vs. Intel)</a:t>
            </a:r>
          </a:p>
          <a:p>
            <a:pPr lvl="1"/>
            <a:r>
              <a:rPr lang="en-US" altLang="en-US" b="1" dirty="0">
                <a:solidFill>
                  <a:srgbClr val="0070C0"/>
                </a:solidFill>
              </a:rPr>
              <a:t>Cocoa Touch Objective-C API </a:t>
            </a:r>
            <a:r>
              <a:rPr lang="en-US" altLang="en-US" dirty="0"/>
              <a:t>for developing apps</a:t>
            </a:r>
          </a:p>
          <a:p>
            <a:pPr lvl="1"/>
            <a:r>
              <a:rPr lang="en-US" altLang="en-US" b="1" dirty="0">
                <a:solidFill>
                  <a:srgbClr val="0070C0"/>
                </a:solidFill>
              </a:rPr>
              <a:t>Media services </a:t>
            </a:r>
            <a:r>
              <a:rPr lang="en-US" altLang="en-US" dirty="0"/>
              <a:t>layer for graphics, audio, video</a:t>
            </a:r>
          </a:p>
          <a:p>
            <a:pPr lvl="1"/>
            <a:r>
              <a:rPr lang="en-US" altLang="en-US" b="1" dirty="0">
                <a:solidFill>
                  <a:srgbClr val="0070C0"/>
                </a:solidFill>
              </a:rPr>
              <a:t>Core services </a:t>
            </a:r>
            <a:r>
              <a:rPr lang="en-US" altLang="en-US" dirty="0"/>
              <a:t>provides cloud computing, databases</a:t>
            </a:r>
          </a:p>
          <a:p>
            <a:pPr lvl="1"/>
            <a:r>
              <a:rPr lang="en-US" altLang="en-US" b="1" dirty="0">
                <a:solidFill>
                  <a:srgbClr val="0070C0"/>
                </a:solidFill>
              </a:rPr>
              <a:t>Core operating system</a:t>
            </a:r>
            <a:r>
              <a:rPr lang="en-US" altLang="en-US" dirty="0"/>
              <a:t>, based on Mac OS X kernel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2">
            <a:extLst>
              <a:ext uri="{FF2B5EF4-FFF2-40B4-BE49-F238E27FC236}">
                <a16:creationId xmlns:a16="http://schemas.microsoft.com/office/drawing/2014/main" xmlns="" id="{7DCCB907-0642-374C-9E2A-A1AD46925D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Operating System Services (Cont.)</a:t>
            </a:r>
          </a:p>
        </p:txBody>
      </p:sp>
      <p:sp>
        <p:nvSpPr>
          <p:cNvPr id="11266" name="Rectangle 3">
            <a:extLst>
              <a:ext uri="{FF2B5EF4-FFF2-40B4-BE49-F238E27FC236}">
                <a16:creationId xmlns:a16="http://schemas.microsoft.com/office/drawing/2014/main" xmlns="" id="{960F07E5-0B54-FD4A-A98A-45BC7B4A728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en-US" dirty="0">
                <a:solidFill>
                  <a:srgbClr val="0070C0"/>
                </a:solidFill>
              </a:rPr>
              <a:t>File-system manipulation </a:t>
            </a:r>
            <a:r>
              <a:rPr lang="en-US" altLang="en-US" dirty="0"/>
              <a:t>- The file system is of particular interest. Programs need to read and write files and directories, create and delete them, search them, list file Information, permission management.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</a:rPr>
              <a:t>Communications</a:t>
            </a:r>
            <a:r>
              <a:rPr lang="en-US" altLang="en-US" dirty="0"/>
              <a:t> – Processes may exchange information, on the same computer or between computers over a network</a:t>
            </a:r>
          </a:p>
          <a:p>
            <a:pPr lvl="2"/>
            <a:r>
              <a:rPr lang="en-US" altLang="en-US" dirty="0"/>
              <a:t>Communications may be via </a:t>
            </a:r>
            <a:r>
              <a:rPr lang="en-US" altLang="en-US" i="1" dirty="0">
                <a:solidFill>
                  <a:srgbClr val="0070C0"/>
                </a:solidFill>
              </a:rPr>
              <a:t>shared memory</a:t>
            </a:r>
            <a:r>
              <a:rPr lang="en-US" altLang="en-US" dirty="0"/>
              <a:t> or through </a:t>
            </a:r>
            <a:r>
              <a:rPr lang="en-US" altLang="en-US" i="1" dirty="0">
                <a:solidFill>
                  <a:srgbClr val="0070C0"/>
                </a:solidFill>
              </a:rPr>
              <a:t>message passing</a:t>
            </a:r>
            <a:r>
              <a:rPr lang="en-US" altLang="en-US" dirty="0"/>
              <a:t> (packets moved by the OS)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</a:rPr>
              <a:t>Error detection </a:t>
            </a:r>
            <a:r>
              <a:rPr lang="en-US" altLang="en-US" dirty="0"/>
              <a:t>– OS needs to be constantly aware of possible errors</a:t>
            </a:r>
          </a:p>
          <a:p>
            <a:pPr lvl="2"/>
            <a:r>
              <a:rPr lang="en-US" altLang="en-US" dirty="0"/>
              <a:t>May occur in the CPU and memory, hardware, in I/O devices, in user program</a:t>
            </a:r>
          </a:p>
          <a:p>
            <a:pPr lvl="2"/>
            <a:r>
              <a:rPr lang="en-US" altLang="en-US" dirty="0"/>
              <a:t>For each type of error, OS should take the appropriate action to ensure correct and consistent computing</a:t>
            </a:r>
          </a:p>
          <a:p>
            <a:pPr lvl="2"/>
            <a:r>
              <a:rPr lang="en-US" altLang="en-US" dirty="0"/>
              <a:t>Debugging facilities can greatly enhance the user</a:t>
            </a:r>
            <a:r>
              <a:rPr lang="ja-JP" altLang="en-US"/>
              <a:t>’</a:t>
            </a:r>
            <a:r>
              <a:rPr lang="en-US" altLang="ja-JP" dirty="0"/>
              <a:t>s and programmer</a:t>
            </a:r>
            <a:r>
              <a:rPr lang="ja-JP" altLang="en-US"/>
              <a:t>’</a:t>
            </a:r>
            <a:r>
              <a:rPr lang="en-US" altLang="ja-JP" dirty="0"/>
              <a:t>s abilities to efficiently use the system</a:t>
            </a:r>
            <a:endParaRPr lang="en-US" altLang="en-US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2">
            <a:extLst>
              <a:ext uri="{FF2B5EF4-FFF2-40B4-BE49-F238E27FC236}">
                <a16:creationId xmlns:a16="http://schemas.microsoft.com/office/drawing/2014/main" xmlns="" id="{8460DFFB-9A39-BF4F-ADD7-0FB504E217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Android</a:t>
            </a:r>
          </a:p>
        </p:txBody>
      </p:sp>
      <p:sp>
        <p:nvSpPr>
          <p:cNvPr id="96258" name="Rectangle 3">
            <a:extLst>
              <a:ext uri="{FF2B5EF4-FFF2-40B4-BE49-F238E27FC236}">
                <a16:creationId xmlns:a16="http://schemas.microsoft.com/office/drawing/2014/main" xmlns="" id="{76837826-EA00-514A-BCE2-48E9DB2C258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Developed by Open Handset Alliance (mostly Google), </a:t>
            </a:r>
            <a:r>
              <a:rPr lang="en-US" altLang="en-US" i="1" dirty="0">
                <a:solidFill>
                  <a:srgbClr val="0070C0"/>
                </a:solidFill>
              </a:rPr>
              <a:t>open source</a:t>
            </a:r>
            <a:endParaRPr lang="en-US" altLang="en-US" dirty="0"/>
          </a:p>
          <a:p>
            <a:r>
              <a:rPr lang="en-US" altLang="en-US" dirty="0"/>
              <a:t>Similar stack to iOS</a:t>
            </a:r>
          </a:p>
          <a:p>
            <a:r>
              <a:rPr lang="en-US" altLang="en-US" dirty="0"/>
              <a:t>Based on Linux kernel but modified</a:t>
            </a:r>
          </a:p>
          <a:p>
            <a:pPr lvl="1"/>
            <a:r>
              <a:rPr lang="en-US" altLang="en-US" dirty="0"/>
              <a:t>Provides process, memory, device-driver management</a:t>
            </a:r>
          </a:p>
          <a:p>
            <a:pPr lvl="1"/>
            <a:r>
              <a:rPr lang="en-US" altLang="en-US" dirty="0"/>
              <a:t>Adds </a:t>
            </a:r>
            <a:r>
              <a:rPr lang="en-US" altLang="en-US" i="1" dirty="0">
                <a:solidFill>
                  <a:srgbClr val="0070C0"/>
                </a:solidFill>
              </a:rPr>
              <a:t>power management </a:t>
            </a:r>
          </a:p>
          <a:p>
            <a:r>
              <a:rPr lang="en-US" altLang="en-US" dirty="0"/>
              <a:t>Runtime environment includes </a:t>
            </a:r>
            <a:r>
              <a:rPr lang="en-US" altLang="en-US" i="1" dirty="0">
                <a:solidFill>
                  <a:srgbClr val="0070C0"/>
                </a:solidFill>
              </a:rPr>
              <a:t>core set of libraries </a:t>
            </a:r>
            <a:r>
              <a:rPr lang="en-US" altLang="en-US" dirty="0"/>
              <a:t>and </a:t>
            </a:r>
            <a:r>
              <a:rPr lang="en-US" altLang="en-US" i="1" dirty="0">
                <a:solidFill>
                  <a:srgbClr val="0070C0"/>
                </a:solidFill>
              </a:rPr>
              <a:t>Dalvik virtual machine</a:t>
            </a:r>
          </a:p>
          <a:p>
            <a:pPr lvl="1"/>
            <a:r>
              <a:rPr lang="en-US" altLang="en-US" dirty="0"/>
              <a:t>Apps developed in </a:t>
            </a:r>
            <a:r>
              <a:rPr lang="en-US" altLang="en-US" b="1" dirty="0">
                <a:solidFill>
                  <a:srgbClr val="0070C0"/>
                </a:solidFill>
              </a:rPr>
              <a:t>Java </a:t>
            </a:r>
            <a:r>
              <a:rPr lang="en-US" altLang="en-US" dirty="0"/>
              <a:t>plus</a:t>
            </a:r>
            <a:r>
              <a:rPr lang="en-US" altLang="en-US" b="1" dirty="0">
                <a:solidFill>
                  <a:srgbClr val="0070C0"/>
                </a:solidFill>
              </a:rPr>
              <a:t> Android API</a:t>
            </a:r>
          </a:p>
          <a:p>
            <a:pPr lvl="2"/>
            <a:r>
              <a:rPr lang="en-US" altLang="en-US" dirty="0"/>
              <a:t>Java class files compiled to Java bytecode then translated to executable than runs in Dalvik VM</a:t>
            </a:r>
          </a:p>
          <a:p>
            <a:r>
              <a:rPr lang="en-US" altLang="en-US" dirty="0"/>
              <a:t>Libraries include </a:t>
            </a:r>
            <a:r>
              <a:rPr lang="en-US" altLang="en-US" i="1" dirty="0">
                <a:solidFill>
                  <a:srgbClr val="0070C0"/>
                </a:solidFill>
              </a:rPr>
              <a:t>frameworks for web browser </a:t>
            </a:r>
            <a:r>
              <a:rPr lang="en-US" altLang="en-US" dirty="0"/>
              <a:t>(</a:t>
            </a:r>
            <a:r>
              <a:rPr lang="en-US" altLang="en-US" i="1" dirty="0" err="1">
                <a:solidFill>
                  <a:srgbClr val="0070C0"/>
                </a:solidFill>
              </a:rPr>
              <a:t>webkit</a:t>
            </a:r>
            <a:r>
              <a:rPr lang="en-US" altLang="en-US" dirty="0"/>
              <a:t>), </a:t>
            </a:r>
            <a:r>
              <a:rPr lang="en-US" altLang="en-US" i="1" dirty="0">
                <a:solidFill>
                  <a:srgbClr val="0070C0"/>
                </a:solidFill>
              </a:rPr>
              <a:t>database</a:t>
            </a:r>
            <a:r>
              <a:rPr lang="en-US" altLang="en-US" dirty="0"/>
              <a:t> (</a:t>
            </a:r>
            <a:r>
              <a:rPr lang="en-US" altLang="en-US" i="1" dirty="0">
                <a:solidFill>
                  <a:srgbClr val="0070C0"/>
                </a:solidFill>
              </a:rPr>
              <a:t>SQLite</a:t>
            </a:r>
            <a:r>
              <a:rPr lang="en-US" altLang="en-US" dirty="0"/>
              <a:t>), </a:t>
            </a:r>
            <a:r>
              <a:rPr lang="en-US" altLang="en-US" i="1" dirty="0">
                <a:solidFill>
                  <a:srgbClr val="0070C0"/>
                </a:solidFill>
              </a:rPr>
              <a:t>multimedia</a:t>
            </a:r>
            <a:r>
              <a:rPr lang="en-US" altLang="en-US" dirty="0"/>
              <a:t>, smaller </a:t>
            </a:r>
            <a:r>
              <a:rPr lang="en-US" altLang="en-US" i="1" dirty="0" err="1">
                <a:solidFill>
                  <a:srgbClr val="0070C0"/>
                </a:solidFill>
              </a:rPr>
              <a:t>libc</a:t>
            </a:r>
            <a:endParaRPr lang="en-US" altLang="en-US" i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Rectangle 2">
            <a:extLst>
              <a:ext uri="{FF2B5EF4-FFF2-40B4-BE49-F238E27FC236}">
                <a16:creationId xmlns:a16="http://schemas.microsoft.com/office/drawing/2014/main" xmlns="" id="{6D878DB6-BCE5-DD46-BA53-64C46BA4BF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Android Architecture</a:t>
            </a:r>
          </a:p>
        </p:txBody>
      </p:sp>
      <p:pic>
        <p:nvPicPr>
          <p:cNvPr id="98306" name="Picture 2">
            <a:extLst>
              <a:ext uri="{FF2B5EF4-FFF2-40B4-BE49-F238E27FC236}">
                <a16:creationId xmlns:a16="http://schemas.microsoft.com/office/drawing/2014/main" xmlns="" id="{7E517F03-1609-1E4B-8AAE-DA8A75B18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239" y="1135063"/>
            <a:ext cx="3343522" cy="5198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Rectangle 2">
            <a:extLst>
              <a:ext uri="{FF2B5EF4-FFF2-40B4-BE49-F238E27FC236}">
                <a16:creationId xmlns:a16="http://schemas.microsoft.com/office/drawing/2014/main" xmlns="" id="{C5CFE687-53A7-F342-9D8D-B0727A5A8A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Building and Booting an Operating System</a:t>
            </a:r>
          </a:p>
        </p:txBody>
      </p:sp>
      <p:sp>
        <p:nvSpPr>
          <p:cNvPr id="100354" name="Rectangle 3">
            <a:extLst>
              <a:ext uri="{FF2B5EF4-FFF2-40B4-BE49-F238E27FC236}">
                <a16:creationId xmlns:a16="http://schemas.microsoft.com/office/drawing/2014/main" xmlns="" id="{5857C50B-9A40-5042-9AF7-485E739B689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Operating systems generally designed to run on a class of systems with variety of peripherals</a:t>
            </a:r>
          </a:p>
          <a:p>
            <a:r>
              <a:rPr lang="en-US" altLang="en-US" dirty="0"/>
              <a:t>Commonly, operating system already installed on purchased computer</a:t>
            </a:r>
          </a:p>
          <a:p>
            <a:pPr lvl="1"/>
            <a:r>
              <a:rPr lang="en-US" altLang="en-US" dirty="0"/>
              <a:t>But can build and install some other operating systems</a:t>
            </a:r>
          </a:p>
          <a:p>
            <a:pPr lvl="1"/>
            <a:r>
              <a:rPr lang="en-US" altLang="en-US" dirty="0"/>
              <a:t>If generating an operating system from scratch</a:t>
            </a:r>
          </a:p>
          <a:p>
            <a:pPr lvl="2"/>
            <a:r>
              <a:rPr lang="en-US" altLang="en-US" b="1" i="1" dirty="0">
                <a:solidFill>
                  <a:srgbClr val="0070C0"/>
                </a:solidFill>
              </a:rPr>
              <a:t>Write</a:t>
            </a:r>
            <a:r>
              <a:rPr lang="en-US" altLang="en-US" dirty="0"/>
              <a:t> the operating system source code</a:t>
            </a:r>
          </a:p>
          <a:p>
            <a:pPr lvl="2"/>
            <a:r>
              <a:rPr lang="en-US" altLang="en-US" b="1" i="1" dirty="0">
                <a:solidFill>
                  <a:srgbClr val="0070C0"/>
                </a:solidFill>
              </a:rPr>
              <a:t>Configure</a:t>
            </a:r>
            <a:r>
              <a:rPr lang="en-US" altLang="en-US" dirty="0"/>
              <a:t> the operating system for the system on which it will run</a:t>
            </a:r>
          </a:p>
          <a:p>
            <a:pPr lvl="2"/>
            <a:r>
              <a:rPr lang="en-US" altLang="en-US" b="1" i="1" dirty="0">
                <a:solidFill>
                  <a:srgbClr val="0070C0"/>
                </a:solidFill>
              </a:rPr>
              <a:t>Compile</a:t>
            </a:r>
            <a:r>
              <a:rPr lang="en-US" altLang="en-US" dirty="0"/>
              <a:t> the operating system</a:t>
            </a:r>
          </a:p>
          <a:p>
            <a:pPr lvl="2"/>
            <a:r>
              <a:rPr lang="en-US" altLang="en-US" b="1" i="1" dirty="0">
                <a:solidFill>
                  <a:srgbClr val="0070C0"/>
                </a:solidFill>
              </a:rPr>
              <a:t>Install</a:t>
            </a:r>
            <a:r>
              <a:rPr lang="en-US" altLang="en-US" dirty="0"/>
              <a:t> the operating system</a:t>
            </a:r>
          </a:p>
          <a:p>
            <a:pPr lvl="2"/>
            <a:r>
              <a:rPr lang="en-US" altLang="en-US" b="1" i="1" dirty="0">
                <a:solidFill>
                  <a:srgbClr val="0070C0"/>
                </a:solidFill>
              </a:rPr>
              <a:t>Boot</a:t>
            </a:r>
            <a:r>
              <a:rPr lang="en-US" altLang="en-US" dirty="0"/>
              <a:t> the computer and its new operating system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Title 1">
            <a:extLst>
              <a:ext uri="{FF2B5EF4-FFF2-40B4-BE49-F238E27FC236}">
                <a16:creationId xmlns:a16="http://schemas.microsoft.com/office/drawing/2014/main" xmlns="" id="{E0D18F05-59CB-9C40-BB5A-AD0986F71C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Building and Booting Linux</a:t>
            </a:r>
          </a:p>
        </p:txBody>
      </p:sp>
      <p:sp>
        <p:nvSpPr>
          <p:cNvPr id="102402" name="Content Placeholder 2">
            <a:extLst>
              <a:ext uri="{FF2B5EF4-FFF2-40B4-BE49-F238E27FC236}">
                <a16:creationId xmlns:a16="http://schemas.microsoft.com/office/drawing/2014/main" xmlns="" id="{64C461C2-38EA-BF46-88DF-1822FED6899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Download Linux source code (</a:t>
            </a:r>
            <a:r>
              <a:rPr lang="en-US" altLang="en-US" dirty="0">
                <a:hlinkClick r:id="rId2"/>
              </a:rPr>
              <a:t>http://www.kernel.org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Configure kernel via “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make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menuconfig</a:t>
            </a:r>
            <a:r>
              <a:rPr lang="en-US" altLang="en-US" dirty="0"/>
              <a:t>”</a:t>
            </a:r>
          </a:p>
          <a:p>
            <a:r>
              <a:rPr lang="en-US" altLang="en-US" dirty="0"/>
              <a:t>Compile the kernel using “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make</a:t>
            </a:r>
            <a:r>
              <a:rPr lang="en-US" altLang="en-US" dirty="0"/>
              <a:t>”</a:t>
            </a:r>
          </a:p>
          <a:p>
            <a:pPr lvl="1"/>
            <a:r>
              <a:rPr lang="en-US" altLang="en-US" dirty="0"/>
              <a:t>Produces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vmlinuz</a:t>
            </a:r>
            <a:r>
              <a:rPr lang="en-US" altLang="en-US" dirty="0"/>
              <a:t>, the kernel image</a:t>
            </a:r>
          </a:p>
          <a:p>
            <a:pPr lvl="1"/>
            <a:r>
              <a:rPr lang="en-US" altLang="en-US" dirty="0"/>
              <a:t>Compile kernel modules via “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make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modules</a:t>
            </a:r>
            <a:r>
              <a:rPr lang="en-US" altLang="en-US" dirty="0"/>
              <a:t>”</a:t>
            </a:r>
          </a:p>
          <a:p>
            <a:pPr lvl="1"/>
            <a:r>
              <a:rPr lang="en-US" altLang="en-US" dirty="0"/>
              <a:t>Install kernel modules into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vmlinuz</a:t>
            </a:r>
            <a:r>
              <a:rPr lang="en-US" altLang="en-US" dirty="0"/>
              <a:t> via “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make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modules</a:t>
            </a:r>
            <a:r>
              <a:rPr lang="en-US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en-US" altLang="en-US" dirty="0"/>
              <a:t>”</a:t>
            </a:r>
          </a:p>
          <a:p>
            <a:pPr lvl="1"/>
            <a:r>
              <a:rPr lang="en-US" altLang="en-US" dirty="0"/>
              <a:t>Install new kernel on the system via “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make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en-US" altLang="en-US" dirty="0"/>
              <a:t>”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2">
            <a:extLst>
              <a:ext uri="{FF2B5EF4-FFF2-40B4-BE49-F238E27FC236}">
                <a16:creationId xmlns:a16="http://schemas.microsoft.com/office/drawing/2014/main" xmlns="" id="{4E0A553E-A214-984E-91D6-EE5B7241BB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/>
              <a:t>System Boot</a:t>
            </a:r>
          </a:p>
        </p:txBody>
      </p:sp>
      <p:sp>
        <p:nvSpPr>
          <p:cNvPr id="103426" name="Rectangle 3">
            <a:extLst>
              <a:ext uri="{FF2B5EF4-FFF2-40B4-BE49-F238E27FC236}">
                <a16:creationId xmlns:a16="http://schemas.microsoft.com/office/drawing/2014/main" xmlns="" id="{BEADE23F-F251-B54F-894A-2C3AA2F256A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When power on system, execution starts at a fixed memory location</a:t>
            </a:r>
          </a:p>
          <a:p>
            <a:r>
              <a:rPr lang="en-US" altLang="en-US" dirty="0"/>
              <a:t>Operating system must be made available to hardware so hardware can start it</a:t>
            </a:r>
          </a:p>
          <a:p>
            <a:pPr lvl="2"/>
            <a:r>
              <a:rPr lang="en-US" altLang="en-US" dirty="0"/>
              <a:t>Small piece of code – </a:t>
            </a:r>
            <a:r>
              <a:rPr lang="en-US" altLang="en-US" b="1" dirty="0">
                <a:solidFill>
                  <a:srgbClr val="0070C0"/>
                </a:solidFill>
              </a:rPr>
              <a:t>bootstrap loader</a:t>
            </a:r>
            <a:r>
              <a:rPr lang="en-US" altLang="en-US" dirty="0"/>
              <a:t>, </a:t>
            </a:r>
            <a:r>
              <a:rPr lang="en-US" altLang="en-US" b="1" dirty="0">
                <a:solidFill>
                  <a:srgbClr val="0070C0"/>
                </a:solidFill>
              </a:rPr>
              <a:t>BIOS</a:t>
            </a:r>
            <a:r>
              <a:rPr lang="en-US" altLang="en-US" dirty="0"/>
              <a:t>, stored in </a:t>
            </a:r>
            <a:r>
              <a:rPr lang="en-US" altLang="en-US" b="1" dirty="0">
                <a:solidFill>
                  <a:srgbClr val="0070C0"/>
                </a:solidFill>
              </a:rPr>
              <a:t>ROM</a:t>
            </a:r>
            <a:r>
              <a:rPr lang="en-US" altLang="en-US" dirty="0"/>
              <a:t> or </a:t>
            </a:r>
            <a:r>
              <a:rPr lang="en-US" altLang="en-US" b="1" dirty="0">
                <a:solidFill>
                  <a:srgbClr val="0070C0"/>
                </a:solidFill>
              </a:rPr>
              <a:t>EEPROM</a:t>
            </a:r>
            <a:r>
              <a:rPr lang="en-US" altLang="en-US" dirty="0"/>
              <a:t> locates the kernel, loads it into memory, and starts it</a:t>
            </a:r>
          </a:p>
          <a:p>
            <a:pPr lvl="2"/>
            <a:r>
              <a:rPr lang="en-US" altLang="en-US" dirty="0"/>
              <a:t>Sometimes two-step process where </a:t>
            </a:r>
            <a:r>
              <a:rPr lang="en-US" altLang="en-US" dirty="0">
                <a:solidFill>
                  <a:srgbClr val="0070C0"/>
                </a:solidFill>
              </a:rPr>
              <a:t>boot block</a:t>
            </a:r>
            <a:r>
              <a:rPr lang="en-US" altLang="en-US" i="1" dirty="0">
                <a:solidFill>
                  <a:srgbClr val="0070C0"/>
                </a:solidFill>
              </a:rPr>
              <a:t> </a:t>
            </a:r>
            <a:r>
              <a:rPr lang="en-US" altLang="en-US" dirty="0"/>
              <a:t>at fixed location loaded by ROM code, which loads bootstrap loader from disk</a:t>
            </a:r>
          </a:p>
          <a:p>
            <a:pPr lvl="2"/>
            <a:r>
              <a:rPr lang="en-US" altLang="en-US" dirty="0"/>
              <a:t>Modern systems replace BIOS with </a:t>
            </a:r>
            <a:r>
              <a:rPr lang="en-US" altLang="en-US" dirty="0">
                <a:solidFill>
                  <a:srgbClr val="0070C0"/>
                </a:solidFill>
              </a:rPr>
              <a:t>Unified Extensible Firmware 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/>
              <a:t>UEFI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Common bootstrap loader, </a:t>
            </a:r>
            <a:r>
              <a:rPr lang="en-US" altLang="en-US" b="1" dirty="0">
                <a:solidFill>
                  <a:srgbClr val="0070C0"/>
                </a:solidFill>
              </a:rPr>
              <a:t>GRUB</a:t>
            </a:r>
            <a:r>
              <a:rPr lang="en-US" altLang="en-US" dirty="0"/>
              <a:t>, allows selection of kernel from multiple disks, versions, kernel options</a:t>
            </a:r>
          </a:p>
          <a:p>
            <a:r>
              <a:rPr lang="en-US" altLang="en-US" dirty="0"/>
              <a:t>Kernel loads and system is then </a:t>
            </a:r>
            <a:r>
              <a:rPr lang="en-US" altLang="en-US" i="1" dirty="0">
                <a:solidFill>
                  <a:srgbClr val="0070C0"/>
                </a:solidFill>
              </a:rPr>
              <a:t>running</a:t>
            </a:r>
          </a:p>
          <a:p>
            <a:r>
              <a:rPr lang="en-US" altLang="en-US" dirty="0"/>
              <a:t>Boot loaders frequently allow various boot states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Title 1">
            <a:extLst>
              <a:ext uri="{FF2B5EF4-FFF2-40B4-BE49-F238E27FC236}">
                <a16:creationId xmlns:a16="http://schemas.microsoft.com/office/drawing/2014/main" xmlns="" id="{7162C628-9981-6244-A712-CD1B76A1A0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Operating-System Debugging</a:t>
            </a:r>
          </a:p>
        </p:txBody>
      </p:sp>
      <p:sp>
        <p:nvSpPr>
          <p:cNvPr id="105474" name="Content Placeholder 2">
            <a:extLst>
              <a:ext uri="{FF2B5EF4-FFF2-40B4-BE49-F238E27FC236}">
                <a16:creationId xmlns:a16="http://schemas.microsoft.com/office/drawing/2014/main" xmlns="" id="{FAF7887E-6B6D-EB4F-9BD1-C3CC8D30B5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800" i="1" dirty="0">
                <a:solidFill>
                  <a:srgbClr val="0070C0"/>
                </a:solidFill>
              </a:rPr>
              <a:t>Debugging</a:t>
            </a:r>
            <a:r>
              <a:rPr lang="en-US" altLang="en-US" sz="1800" dirty="0">
                <a:solidFill>
                  <a:srgbClr val="3366FF"/>
                </a:solidFill>
              </a:rPr>
              <a:t> </a:t>
            </a:r>
            <a:r>
              <a:rPr lang="en-US" altLang="en-US" sz="1800" dirty="0"/>
              <a:t>is finding and fixing errors, or </a:t>
            </a:r>
            <a:r>
              <a:rPr lang="en-US" altLang="en-US" sz="1800" i="1" dirty="0">
                <a:solidFill>
                  <a:srgbClr val="0070C0"/>
                </a:solidFill>
              </a:rPr>
              <a:t>bugs</a:t>
            </a:r>
          </a:p>
          <a:p>
            <a:pPr lvl="1"/>
            <a:r>
              <a:rPr lang="en-US" altLang="en-US" sz="1600" dirty="0"/>
              <a:t>Also</a:t>
            </a:r>
            <a:r>
              <a:rPr lang="en-US" altLang="en-US" sz="1600" b="1" dirty="0">
                <a:solidFill>
                  <a:srgbClr val="3366FF"/>
                </a:solidFill>
              </a:rPr>
              <a:t> </a:t>
            </a:r>
            <a:r>
              <a:rPr lang="en-US" altLang="en-US" sz="1600" i="1" dirty="0">
                <a:solidFill>
                  <a:srgbClr val="0070C0"/>
                </a:solidFill>
              </a:rPr>
              <a:t>performance tuning</a:t>
            </a:r>
          </a:p>
          <a:p>
            <a:r>
              <a:rPr lang="en-US" altLang="en-US" sz="1800" dirty="0"/>
              <a:t>OS generate </a:t>
            </a:r>
            <a:r>
              <a:rPr lang="en-US" altLang="en-US" sz="1800" i="1" dirty="0">
                <a:solidFill>
                  <a:srgbClr val="0070C0"/>
                </a:solidFill>
              </a:rPr>
              <a:t>log files </a:t>
            </a:r>
            <a:r>
              <a:rPr lang="en-US" altLang="en-US" sz="1800" dirty="0">
                <a:solidFill>
                  <a:srgbClr val="000000"/>
                </a:solidFill>
              </a:rPr>
              <a:t>containing error information</a:t>
            </a:r>
          </a:p>
          <a:p>
            <a:r>
              <a:rPr lang="en-US" altLang="en-US" sz="1800" dirty="0" smtClean="0">
                <a:solidFill>
                  <a:srgbClr val="000000"/>
                </a:solidFill>
              </a:rPr>
              <a:t>Beyond </a:t>
            </a:r>
            <a:r>
              <a:rPr lang="en-US" altLang="en-US" sz="1800" dirty="0">
                <a:solidFill>
                  <a:srgbClr val="000000"/>
                </a:solidFill>
              </a:rPr>
              <a:t>crashes, performance tuning can optimize system performance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</a:rPr>
              <a:t>Sometimes using </a:t>
            </a:r>
            <a:r>
              <a:rPr lang="en-US" altLang="en-US" i="1" dirty="0">
                <a:solidFill>
                  <a:srgbClr val="0070C0"/>
                </a:solidFill>
              </a:rPr>
              <a:t>trace listings </a:t>
            </a:r>
            <a:r>
              <a:rPr lang="en-US" altLang="en-US" dirty="0">
                <a:solidFill>
                  <a:srgbClr val="000000"/>
                </a:solidFill>
              </a:rPr>
              <a:t>of activities, recorded for analysis</a:t>
            </a:r>
          </a:p>
          <a:p>
            <a:pPr lvl="1"/>
            <a:r>
              <a:rPr lang="en-US" altLang="en-US" i="1" dirty="0">
                <a:solidFill>
                  <a:srgbClr val="0070C0"/>
                </a:solidFill>
              </a:rPr>
              <a:t>Profiling</a:t>
            </a:r>
            <a:r>
              <a:rPr lang="en-US" altLang="en-US" dirty="0">
                <a:solidFill>
                  <a:srgbClr val="000000"/>
                </a:solidFill>
              </a:rPr>
              <a:t> is periodic sampling of instruction pointer to look for statistical </a:t>
            </a:r>
            <a:r>
              <a:rPr lang="en-US" altLang="en-US" dirty="0" smtClean="0">
                <a:solidFill>
                  <a:srgbClr val="000000"/>
                </a:solidFill>
              </a:rPr>
              <a:t>trends</a:t>
            </a:r>
            <a:endParaRPr lang="en-US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Title 1">
            <a:extLst>
              <a:ext uri="{FF2B5EF4-FFF2-40B4-BE49-F238E27FC236}">
                <a16:creationId xmlns:a16="http://schemas.microsoft.com/office/drawing/2014/main" xmlns="" id="{8710385F-1DA7-1F42-AA3C-CD73752A5A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Performance Tuning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4A7A192E-D7E3-C441-B8BB-FD2DD032D7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81782" y="1376979"/>
            <a:ext cx="8344166" cy="2894770"/>
          </a:xfrm>
        </p:spPr>
      </p:sp>
      <p:sp>
        <p:nvSpPr>
          <p:cNvPr id="107522" name="Content Placeholder 2">
            <a:extLst>
              <a:ext uri="{FF2B5EF4-FFF2-40B4-BE49-F238E27FC236}">
                <a16:creationId xmlns:a16="http://schemas.microsoft.com/office/drawing/2014/main" xmlns="" id="{079D78DC-67B0-0945-B7EA-5EB84C3885E5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481782" y="4473677"/>
            <a:ext cx="8344166" cy="1956620"/>
          </a:xfrm>
        </p:spPr>
        <p:txBody>
          <a:bodyPr/>
          <a:lstStyle/>
          <a:p>
            <a:r>
              <a:rPr lang="en-US" altLang="en-US" dirty="0"/>
              <a:t>Improve performance by removing </a:t>
            </a:r>
            <a:r>
              <a:rPr lang="en-US" altLang="en-US" i="1" dirty="0">
                <a:solidFill>
                  <a:srgbClr val="0070C0"/>
                </a:solidFill>
              </a:rPr>
              <a:t>bottlenecks</a:t>
            </a:r>
          </a:p>
          <a:p>
            <a:r>
              <a:rPr lang="en-US" altLang="en-US" dirty="0"/>
              <a:t>OS must provide means of computing and displaying measures of system behavior</a:t>
            </a:r>
            <a:endParaRPr lang="en-US" altLang="en-US" dirty="0">
              <a:solidFill>
                <a:srgbClr val="000000"/>
              </a:solidFill>
            </a:endParaRPr>
          </a:p>
          <a:p>
            <a:r>
              <a:rPr lang="en-US" altLang="en-US" dirty="0">
                <a:solidFill>
                  <a:srgbClr val="000000"/>
                </a:solidFill>
              </a:rPr>
              <a:t>For example, “</a:t>
            </a:r>
            <a:r>
              <a:rPr lang="en-US" alt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top</a:t>
            </a:r>
            <a:r>
              <a:rPr lang="en-US" altLang="en-US" dirty="0">
                <a:solidFill>
                  <a:srgbClr val="000000"/>
                </a:solidFill>
              </a:rPr>
              <a:t>” Linux program or </a:t>
            </a:r>
            <a:r>
              <a:rPr lang="en-US" altLang="en-US" b="1" dirty="0">
                <a:solidFill>
                  <a:srgbClr val="0070C0"/>
                </a:solidFill>
              </a:rPr>
              <a:t>Windows Task Manager</a:t>
            </a:r>
          </a:p>
        </p:txBody>
      </p:sp>
      <p:pic>
        <p:nvPicPr>
          <p:cNvPr id="107523" name="Picture 2">
            <a:extLst>
              <a:ext uri="{FF2B5EF4-FFF2-40B4-BE49-F238E27FC236}">
                <a16:creationId xmlns:a16="http://schemas.microsoft.com/office/drawing/2014/main" xmlns="" id="{ABE4E7BF-B94A-9C48-A1B9-A57466A1A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982" y="1007166"/>
            <a:ext cx="6584036" cy="3264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Rectangle 2">
            <a:extLst>
              <a:ext uri="{FF2B5EF4-FFF2-40B4-BE49-F238E27FC236}">
                <a16:creationId xmlns:a16="http://schemas.microsoft.com/office/drawing/2014/main" xmlns="" id="{9E47E007-DC87-824B-B6F0-BAFB6D6070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Tracing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FA6E1B1F-2AB9-1643-943E-B8EED2F34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Collects data for a specific event, such as steps involved in a system call invocation</a:t>
            </a:r>
          </a:p>
          <a:p>
            <a:r>
              <a:rPr lang="en-US" altLang="en-US" dirty="0"/>
              <a:t>Tools include</a:t>
            </a:r>
          </a:p>
          <a:p>
            <a:pPr lvl="1"/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strace</a:t>
            </a:r>
            <a:r>
              <a:rPr lang="en-US" altLang="en-US" dirty="0"/>
              <a:t> – trace system calls invoked by a process</a:t>
            </a:r>
          </a:p>
          <a:p>
            <a:pPr lvl="1"/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gdb</a:t>
            </a:r>
            <a:r>
              <a:rPr lang="en-US" altLang="en-US" dirty="0"/>
              <a:t> – source-level debugger</a:t>
            </a:r>
          </a:p>
          <a:p>
            <a:pPr lvl="1"/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perf</a:t>
            </a:r>
            <a:r>
              <a:rPr lang="en-US" altLang="en-US" dirty="0"/>
              <a:t> – collection of Linux performance tools</a:t>
            </a:r>
          </a:p>
          <a:p>
            <a:pPr lvl="1"/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tcpdump</a:t>
            </a:r>
            <a:r>
              <a:rPr lang="en-US" altLang="en-US" dirty="0"/>
              <a:t> – collects network packets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Rectangle 2">
            <a:extLst>
              <a:ext uri="{FF2B5EF4-FFF2-40B4-BE49-F238E27FC236}">
                <a16:creationId xmlns:a16="http://schemas.microsoft.com/office/drawing/2014/main" xmlns="" id="{E6DB8B3A-69D3-CC4F-95E4-8E1C487B85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BCC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657EEF70-A448-7C4E-8760-1A56A03D2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Debugging interactions between user-level and kernel code nearly impossible without toolset that understands both and instrument their actions</a:t>
            </a:r>
          </a:p>
          <a:p>
            <a:r>
              <a:rPr lang="en-US" altLang="en-US" b="1" dirty="0">
                <a:solidFill>
                  <a:srgbClr val="0070C0"/>
                </a:solidFill>
              </a:rPr>
              <a:t>BPF Compiler Collection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70C0"/>
                </a:solidFill>
              </a:rPr>
              <a:t>BCC</a:t>
            </a:r>
            <a:r>
              <a:rPr lang="en-US" altLang="en-US" dirty="0"/>
              <a:t>) is a rich toolkit providing tracing features for Linux</a:t>
            </a:r>
          </a:p>
          <a:p>
            <a:pPr lvl="1"/>
            <a:r>
              <a:rPr lang="en-US" altLang="en-US" dirty="0"/>
              <a:t>See also the original </a:t>
            </a:r>
            <a:r>
              <a:rPr lang="en-US" altLang="en-US" b="1" dirty="0" err="1">
                <a:solidFill>
                  <a:srgbClr val="0070C0"/>
                </a:solidFill>
              </a:rPr>
              <a:t>DTrace</a:t>
            </a:r>
            <a:endParaRPr lang="en-US" altLang="en-US" b="1" dirty="0">
              <a:solidFill>
                <a:srgbClr val="0070C0"/>
              </a:solidFill>
            </a:endParaRPr>
          </a:p>
          <a:p>
            <a:r>
              <a:rPr lang="en-US" altLang="en-US" dirty="0"/>
              <a:t>For example, </a:t>
            </a:r>
            <a:r>
              <a:rPr lang="en-US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disksnoop.py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/>
              <a:t>traces disk I/O activity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Many other tools (next slide)</a:t>
            </a:r>
          </a:p>
        </p:txBody>
      </p:sp>
      <p:pic>
        <p:nvPicPr>
          <p:cNvPr id="111619" name="Picture 2">
            <a:extLst>
              <a:ext uri="{FF2B5EF4-FFF2-40B4-BE49-F238E27FC236}">
                <a16:creationId xmlns:a16="http://schemas.microsoft.com/office/drawing/2014/main" xmlns="" id="{E7537149-330F-0C4A-99FB-BB76EB4BA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4333421"/>
            <a:ext cx="49530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2">
            <a:extLst>
              <a:ext uri="{FF2B5EF4-FFF2-40B4-BE49-F238E27FC236}">
                <a16:creationId xmlns:a16="http://schemas.microsoft.com/office/drawing/2014/main" xmlns="" id="{1BF9AFC9-1BFE-8943-85AC-8F81382E10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Linux BCC/BPF Tracing Tools</a:t>
            </a:r>
          </a:p>
        </p:txBody>
      </p:sp>
      <p:pic>
        <p:nvPicPr>
          <p:cNvPr id="113666" name="Picture 3">
            <a:extLst>
              <a:ext uri="{FF2B5EF4-FFF2-40B4-BE49-F238E27FC236}">
                <a16:creationId xmlns:a16="http://schemas.microsoft.com/office/drawing/2014/main" xmlns="" id="{5254DB53-5AF5-6A48-A366-AD8C5AA64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887" y="963471"/>
            <a:ext cx="7242311" cy="5164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>
            <a:extLst>
              <a:ext uri="{FF2B5EF4-FFF2-40B4-BE49-F238E27FC236}">
                <a16:creationId xmlns:a16="http://schemas.microsoft.com/office/drawing/2014/main" xmlns="" id="{DB136A56-71F6-5949-8A6B-9B1B229D09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Operating System Services (Cont.)</a:t>
            </a:r>
          </a:p>
        </p:txBody>
      </p:sp>
      <p:sp>
        <p:nvSpPr>
          <p:cNvPr id="13314" name="Rectangle 3">
            <a:extLst>
              <a:ext uri="{FF2B5EF4-FFF2-40B4-BE49-F238E27FC236}">
                <a16:creationId xmlns:a16="http://schemas.microsoft.com/office/drawing/2014/main" xmlns="" id="{9AD0DD1D-BD1A-0D4B-BF27-6FA0C465483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Another set of OS functions exists for ensuring the efficient operation of the system itself via resource sharing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</a:rPr>
              <a:t>Resource allocation </a:t>
            </a:r>
            <a:r>
              <a:rPr lang="en-US" altLang="en-US" dirty="0"/>
              <a:t>- When multiple users or multiple jobs running concurrently, resources must be allocated to each of them</a:t>
            </a:r>
          </a:p>
          <a:p>
            <a:pPr lvl="2"/>
            <a:r>
              <a:rPr lang="en-US" altLang="en-US" dirty="0"/>
              <a:t>Many types of resources - CPU cycles, main memory, file storage, I/O devices.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</a:rPr>
              <a:t>Logging </a:t>
            </a:r>
            <a:r>
              <a:rPr lang="en-US" altLang="en-US" dirty="0"/>
              <a:t>- To keep track of which users use how much and what kinds of computer resources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</a:rPr>
              <a:t>Protection and security </a:t>
            </a:r>
            <a:r>
              <a:rPr lang="en-US" altLang="en-US" dirty="0"/>
              <a:t>- The owners of information stored in a multiuser or networked computer system may want to control use of that information, concurrent processes should not interfere with each other</a:t>
            </a:r>
          </a:p>
          <a:p>
            <a:pPr lvl="2"/>
            <a:r>
              <a:rPr lang="en-US" altLang="en-US" dirty="0"/>
              <a:t>Protection involves ensuring that all access to system resources is controlled</a:t>
            </a:r>
          </a:p>
          <a:p>
            <a:pPr lvl="2"/>
            <a:r>
              <a:rPr lang="en-US" altLang="en-US" dirty="0"/>
              <a:t>Security of the system from outsiders requires user authentication, extends to defending external I/O devices from invalid access attempts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910EF9-D6EB-B04F-8649-E1B5292D2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AB6F204-7EF2-574F-95E7-1106643FB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auto"/>
            <a:r>
              <a:rPr lang="en-US" dirty="0"/>
              <a:t>An </a:t>
            </a:r>
            <a:r>
              <a:rPr lang="en-US" b="1" i="1" dirty="0">
                <a:solidFill>
                  <a:srgbClr val="0070C0"/>
                </a:solidFill>
              </a:rPr>
              <a:t>operating system </a:t>
            </a:r>
            <a:r>
              <a:rPr lang="en-US" dirty="0"/>
              <a:t>provides an environment for the execution of programs by providing services to users and programs. </a:t>
            </a:r>
          </a:p>
          <a:p>
            <a:pPr fontAlgn="auto"/>
            <a:r>
              <a:rPr lang="en-US" dirty="0"/>
              <a:t>The </a:t>
            </a:r>
            <a:r>
              <a:rPr lang="en-US" b="1" i="1" dirty="0">
                <a:solidFill>
                  <a:srgbClr val="0070C0"/>
                </a:solidFill>
              </a:rPr>
              <a:t>three primary approaches for interacting </a:t>
            </a:r>
            <a:r>
              <a:rPr lang="en-US" dirty="0"/>
              <a:t>with an operating system are (1) command interpreters, (2) graphical user interfaces, and (3) touch-screen interfaces. </a:t>
            </a:r>
          </a:p>
          <a:p>
            <a:pPr fontAlgn="auto"/>
            <a:r>
              <a:rPr lang="en-US" b="1" i="1" dirty="0">
                <a:solidFill>
                  <a:srgbClr val="0070C0"/>
                </a:solidFill>
              </a:rPr>
              <a:t>System calls </a:t>
            </a:r>
            <a:r>
              <a:rPr lang="en-US" dirty="0"/>
              <a:t>provide an interface to the services made available by an operating system. Programmers use a system call’s application programming interface (API) for accessing system-call services. </a:t>
            </a:r>
          </a:p>
          <a:p>
            <a:pPr fontAlgn="auto"/>
            <a:r>
              <a:rPr lang="en-US" dirty="0"/>
              <a:t>System calls can be divided into </a:t>
            </a:r>
            <a:r>
              <a:rPr lang="en-US" b="1" i="1" dirty="0">
                <a:solidFill>
                  <a:srgbClr val="0070C0"/>
                </a:solidFill>
              </a:rPr>
              <a:t>six major categories</a:t>
            </a:r>
            <a:r>
              <a:rPr lang="en-US" dirty="0"/>
              <a:t>: (1) process control, (2) file management, (3) device management, (4) information maintenance, (5) communications, and (6) protection. </a:t>
            </a:r>
          </a:p>
          <a:p>
            <a:pPr fontAlgn="auto"/>
            <a:r>
              <a:rPr lang="en-US" dirty="0"/>
              <a:t>The </a:t>
            </a:r>
            <a:r>
              <a:rPr lang="en-US" b="1" i="1" dirty="0">
                <a:solidFill>
                  <a:srgbClr val="0070C0"/>
                </a:solidFill>
              </a:rPr>
              <a:t>standard C library </a:t>
            </a:r>
            <a:r>
              <a:rPr lang="en-US" dirty="0"/>
              <a:t>provides the system-call interface for UNIX and Linux systems. </a:t>
            </a:r>
          </a:p>
        </p:txBody>
      </p:sp>
    </p:spTree>
    <p:extLst>
      <p:ext uri="{BB962C8B-B14F-4D97-AF65-F5344CB8AC3E}">
        <p14:creationId xmlns:p14="http://schemas.microsoft.com/office/powerpoint/2010/main" val="2310266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1D4376-D680-D74D-841E-1B07CB8F2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E3011F2-3968-964E-A494-E9656BAF0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auto"/>
            <a:r>
              <a:rPr lang="en-US" dirty="0"/>
              <a:t>Operating systems also include a </a:t>
            </a:r>
            <a:r>
              <a:rPr lang="en-US" b="1" i="1" dirty="0">
                <a:solidFill>
                  <a:srgbClr val="0070C0"/>
                </a:solidFill>
              </a:rPr>
              <a:t>collection of system programs </a:t>
            </a:r>
            <a:r>
              <a:rPr lang="en-US" dirty="0"/>
              <a:t>that provide utilities to users. </a:t>
            </a:r>
          </a:p>
          <a:p>
            <a:pPr fontAlgn="auto"/>
            <a:r>
              <a:rPr lang="en-US" dirty="0"/>
              <a:t>A </a:t>
            </a:r>
            <a:r>
              <a:rPr lang="en-US" b="1" i="1" dirty="0">
                <a:solidFill>
                  <a:srgbClr val="0070C0"/>
                </a:solidFill>
              </a:rPr>
              <a:t>linker</a:t>
            </a:r>
            <a:r>
              <a:rPr lang="en-US" dirty="0"/>
              <a:t> combines several relocatable object modules into a single binary executable file. A </a:t>
            </a:r>
            <a:r>
              <a:rPr lang="en-US" b="1" i="1" dirty="0">
                <a:solidFill>
                  <a:srgbClr val="0070C0"/>
                </a:solidFill>
              </a:rPr>
              <a:t>loader</a:t>
            </a:r>
            <a:r>
              <a:rPr lang="en-US" dirty="0"/>
              <a:t> loads the executable file into memory, where it becomes eligible to run on an available CPU. </a:t>
            </a:r>
          </a:p>
          <a:p>
            <a:pPr fontAlgn="auto"/>
            <a:r>
              <a:rPr lang="en-US" dirty="0"/>
              <a:t>There are several reasons why </a:t>
            </a:r>
            <a:r>
              <a:rPr lang="en-US" b="1" i="1" dirty="0">
                <a:solidFill>
                  <a:srgbClr val="0070C0"/>
                </a:solidFill>
              </a:rPr>
              <a:t>applications are operating-system specific</a:t>
            </a:r>
            <a:r>
              <a:rPr lang="en-US" dirty="0"/>
              <a:t>. These include different binary formats for program executables, different instruction sets for different CPUs, and system calls that vary from one operating system to another. </a:t>
            </a:r>
          </a:p>
          <a:p>
            <a:pPr fontAlgn="auto"/>
            <a:r>
              <a:rPr lang="en-US" dirty="0"/>
              <a:t>An operating system is designed with specific goals in mind. These goals ultimately determine the </a:t>
            </a:r>
            <a:r>
              <a:rPr lang="en-US" b="1" i="1" dirty="0">
                <a:solidFill>
                  <a:srgbClr val="0070C0"/>
                </a:solidFill>
              </a:rPr>
              <a:t>operating system’s policies</a:t>
            </a:r>
            <a:r>
              <a:rPr lang="en-US" dirty="0"/>
              <a:t>. An operating system implements these policies through specific mechanisms. </a:t>
            </a:r>
          </a:p>
        </p:txBody>
      </p:sp>
    </p:spTree>
    <p:extLst>
      <p:ext uri="{BB962C8B-B14F-4D97-AF65-F5344CB8AC3E}">
        <p14:creationId xmlns:p14="http://schemas.microsoft.com/office/powerpoint/2010/main" val="1142479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BC00A1-62A5-7F4F-BA10-FAA3B5DEA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5F97F6C-670D-FF4B-B512-166565914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auto"/>
            <a:r>
              <a:rPr lang="en-US" dirty="0"/>
              <a:t>A </a:t>
            </a:r>
            <a:r>
              <a:rPr lang="en-US" b="1" i="1" dirty="0">
                <a:solidFill>
                  <a:srgbClr val="0070C0"/>
                </a:solidFill>
              </a:rPr>
              <a:t>monolithic operating system </a:t>
            </a:r>
            <a:r>
              <a:rPr lang="en-US" dirty="0"/>
              <a:t>has no structure; all functionality is provided in a single, static binary file that runs in a single address space. Although such systems are difficult to modify, their primary benefit is efficiency. </a:t>
            </a:r>
          </a:p>
          <a:p>
            <a:pPr fontAlgn="auto"/>
            <a:r>
              <a:rPr lang="en-US" dirty="0"/>
              <a:t>A </a:t>
            </a:r>
            <a:r>
              <a:rPr lang="en-US" b="1" i="1" dirty="0">
                <a:solidFill>
                  <a:srgbClr val="0070C0"/>
                </a:solidFill>
              </a:rPr>
              <a:t>layered operating system </a:t>
            </a:r>
            <a:r>
              <a:rPr lang="en-US" dirty="0"/>
              <a:t>is divided into a number of discrete layers, where the bottom layer is the hardware interface and the highest layer is the user interface.</a:t>
            </a:r>
          </a:p>
          <a:p>
            <a:pPr lvl="1" fontAlgn="auto"/>
            <a:r>
              <a:rPr lang="en-US" dirty="0"/>
              <a:t>Although layered software systems have had some success, this approach is generally not ideal for designing operating systems due to performance problems. </a:t>
            </a:r>
          </a:p>
          <a:p>
            <a:pPr fontAlgn="auto"/>
            <a:r>
              <a:rPr lang="en-US" dirty="0"/>
              <a:t>The </a:t>
            </a:r>
            <a:r>
              <a:rPr lang="en-US" b="1" i="1" dirty="0">
                <a:solidFill>
                  <a:srgbClr val="0070C0"/>
                </a:solidFill>
              </a:rPr>
              <a:t>microkernel</a:t>
            </a:r>
            <a:r>
              <a:rPr lang="en-US" dirty="0"/>
              <a:t> approach for designing operating systems uses a minimal kernel; most services run as user-level applications. Communication takes place via message passing. </a:t>
            </a:r>
          </a:p>
        </p:txBody>
      </p:sp>
    </p:spTree>
    <p:extLst>
      <p:ext uri="{BB962C8B-B14F-4D97-AF65-F5344CB8AC3E}">
        <p14:creationId xmlns:p14="http://schemas.microsoft.com/office/powerpoint/2010/main" val="2395794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C4471B-EE5A-D44A-95F7-76599D3D5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0EB5F11-A9B3-6440-A528-32D28C0D0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auto"/>
            <a:r>
              <a:rPr lang="en-US" dirty="0"/>
              <a:t>A </a:t>
            </a:r>
            <a:r>
              <a:rPr lang="en-US" b="1" i="1" dirty="0">
                <a:solidFill>
                  <a:srgbClr val="0070C0"/>
                </a:solidFill>
              </a:rPr>
              <a:t>modular approach </a:t>
            </a:r>
            <a:r>
              <a:rPr lang="en-US" dirty="0"/>
              <a:t>for designing operating systems provides operating-system services through modules that can be loaded and removed during run time. Many contemporary operating systems are constructed as hybrid systems using a combination of a monolithic kernel and modules. </a:t>
            </a:r>
          </a:p>
          <a:p>
            <a:pPr fontAlgn="auto"/>
            <a:r>
              <a:rPr lang="en-US" dirty="0"/>
              <a:t>A </a:t>
            </a:r>
            <a:r>
              <a:rPr lang="en-US" b="1" i="1" dirty="0">
                <a:solidFill>
                  <a:srgbClr val="0070C0"/>
                </a:solidFill>
              </a:rPr>
              <a:t>boot loader </a:t>
            </a:r>
            <a:r>
              <a:rPr lang="en-US" dirty="0"/>
              <a:t>loads an operating system into memory, performs initialization, and begins system execution. </a:t>
            </a:r>
          </a:p>
          <a:p>
            <a:pPr fontAlgn="auto"/>
            <a:r>
              <a:rPr lang="en-US" dirty="0"/>
              <a:t>The </a:t>
            </a:r>
            <a:r>
              <a:rPr lang="en-US" b="1" i="1" dirty="0">
                <a:solidFill>
                  <a:srgbClr val="0070C0"/>
                </a:solidFill>
              </a:rPr>
              <a:t>performance</a:t>
            </a:r>
            <a:r>
              <a:rPr lang="en-US" dirty="0"/>
              <a:t> of an operating system can be monitored using either counters or tracing. Counters are a collection of system-wide or per-process statistics, while tracing follows the execution of a program through the operating system.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057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xmlns="" id="{8755855E-4C23-7C42-B632-90269C18EE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dirty="0"/>
              <a:t>A View of Operating System Services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xmlns="" id="{BF864690-08A0-2B46-8F56-843F3DB70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78" y="1520041"/>
            <a:ext cx="7705044" cy="4441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xmlns="" id="{BE67B01A-C3E5-B942-BA73-70C2F699F6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dirty="0"/>
              <a:t>User Operating System Interface - CLI</a:t>
            </a:r>
          </a:p>
        </p:txBody>
      </p:sp>
      <p:sp>
        <p:nvSpPr>
          <p:cNvPr id="17410" name="Rectangle 3">
            <a:extLst>
              <a:ext uri="{FF2B5EF4-FFF2-40B4-BE49-F238E27FC236}">
                <a16:creationId xmlns:a16="http://schemas.microsoft.com/office/drawing/2014/main" xmlns="" id="{1D7A5A54-F9B4-0946-8244-597181C521B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CLI or </a:t>
            </a:r>
            <a:r>
              <a:rPr lang="en-US" altLang="en-US" dirty="0">
                <a:solidFill>
                  <a:srgbClr val="0070C0"/>
                </a:solidFill>
              </a:rPr>
              <a:t>command interpreter </a:t>
            </a:r>
            <a:r>
              <a:rPr lang="en-US" altLang="en-US" dirty="0"/>
              <a:t>allows direct command entry</a:t>
            </a:r>
          </a:p>
          <a:p>
            <a:pPr lvl="1"/>
            <a:r>
              <a:rPr lang="en-US" altLang="en-US" dirty="0"/>
              <a:t>Sometimes implemented in kernel, sometimes by system programs</a:t>
            </a:r>
          </a:p>
          <a:p>
            <a:pPr lvl="1"/>
            <a:r>
              <a:rPr lang="en-US" altLang="en-US" dirty="0"/>
              <a:t>Sometimes multiple flavors implemented – </a:t>
            </a:r>
            <a:r>
              <a:rPr lang="en-US" altLang="en-US" i="1" dirty="0">
                <a:solidFill>
                  <a:srgbClr val="0070C0"/>
                </a:solidFill>
              </a:rPr>
              <a:t>shells</a:t>
            </a:r>
          </a:p>
          <a:p>
            <a:pPr lvl="1"/>
            <a:r>
              <a:rPr lang="en-US" altLang="en-US" dirty="0"/>
              <a:t>Primarily fetches a command from user and executes it</a:t>
            </a:r>
          </a:p>
          <a:p>
            <a:pPr lvl="1"/>
            <a:r>
              <a:rPr lang="en-US" altLang="en-US" dirty="0"/>
              <a:t>Sometimes commands built-in, sometimes just names of programs</a:t>
            </a:r>
          </a:p>
          <a:p>
            <a:pPr lvl="2"/>
            <a:r>
              <a:rPr lang="en-US" altLang="en-US" dirty="0"/>
              <a:t>If the latter, adding new features doesn’</a:t>
            </a:r>
            <a:r>
              <a:rPr lang="en-US" altLang="ja-JP" dirty="0"/>
              <a:t>t require shell modification</a:t>
            </a:r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xmlns="" id="{7CD07C2B-C92D-6F45-ACDE-427D6AD32B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Bourne Shell Command Interpreter</a:t>
            </a: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xmlns="" id="{131ABE7C-A292-DF47-AF34-15D2CFD98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" y="1341912"/>
            <a:ext cx="7397750" cy="4762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1_OperatingSystemConcepts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peratingSystemConcepts" id="{99D9A2E4-1E19-9042-8133-49CD3637A8A6}" vid="{A0FE259C-B25D-E947-B7ED-7580897CA1A8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OperatingSystemConcepts</Template>
  <TotalTime>15710</TotalTime>
  <Words>3732</Words>
  <Application>Microsoft Macintosh PowerPoint</Application>
  <PresentationFormat>On-screen Show (4:3)</PresentationFormat>
  <Paragraphs>426</Paragraphs>
  <Slides>63</Slides>
  <Notes>51</Notes>
  <HiddenSlides>25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3" baseType="lpstr">
      <vt:lpstr>Courier New</vt:lpstr>
      <vt:lpstr>Helvetica</vt:lpstr>
      <vt:lpstr>Monotype Sorts</vt:lpstr>
      <vt:lpstr>MS PGothic</vt:lpstr>
      <vt:lpstr>ＭＳ Ｐゴシック</vt:lpstr>
      <vt:lpstr>Times New Roman</vt:lpstr>
      <vt:lpstr>Verdana</vt:lpstr>
      <vt:lpstr>Webdings</vt:lpstr>
      <vt:lpstr>Arial</vt:lpstr>
      <vt:lpstr>1_OperatingSystemConcepts</vt:lpstr>
      <vt:lpstr>Chapter 2: Operating-System Structures</vt:lpstr>
      <vt:lpstr>Chapter 2:Outline</vt:lpstr>
      <vt:lpstr>Objectives</vt:lpstr>
      <vt:lpstr>Operating System Services</vt:lpstr>
      <vt:lpstr>Operating System Services (Cont.)</vt:lpstr>
      <vt:lpstr>Operating System Services (Cont.)</vt:lpstr>
      <vt:lpstr>A View of Operating System Services</vt:lpstr>
      <vt:lpstr>User Operating System Interface - CLI</vt:lpstr>
      <vt:lpstr>Bourne Shell Command Interpreter</vt:lpstr>
      <vt:lpstr>User Operating System Interface - GUI</vt:lpstr>
      <vt:lpstr>Touchscreen Interfaces</vt:lpstr>
      <vt:lpstr>The Mac OS X GUI</vt:lpstr>
      <vt:lpstr>System Calls</vt:lpstr>
      <vt:lpstr>Example of System Calls</vt:lpstr>
      <vt:lpstr>Example of Standard API</vt:lpstr>
      <vt:lpstr>System Call Implementation</vt:lpstr>
      <vt:lpstr>API – System Call – OS Relationship</vt:lpstr>
      <vt:lpstr>System Call Parameter Passing</vt:lpstr>
      <vt:lpstr>Parameter Passing via Table</vt:lpstr>
      <vt:lpstr>Types of System Calls</vt:lpstr>
      <vt:lpstr>Types of System Calls (cont.)</vt:lpstr>
      <vt:lpstr>Types of System Calls (Cont.)</vt:lpstr>
      <vt:lpstr>Types of System Calls (Cont.)</vt:lpstr>
      <vt:lpstr>Examples of Windows and Unix System Calls</vt:lpstr>
      <vt:lpstr>Standard C Library Example</vt:lpstr>
      <vt:lpstr>Example: Arduino</vt:lpstr>
      <vt:lpstr>Example: FreeBSD</vt:lpstr>
      <vt:lpstr>System Services</vt:lpstr>
      <vt:lpstr>System Services (Cont.)</vt:lpstr>
      <vt:lpstr>System Services (Cont.)</vt:lpstr>
      <vt:lpstr>System Services (Cont.)</vt:lpstr>
      <vt:lpstr>Linkers and Loaders</vt:lpstr>
      <vt:lpstr>The Role of the Linker and Loader</vt:lpstr>
      <vt:lpstr>Why Applications are Operating System Specific</vt:lpstr>
      <vt:lpstr>Operating System Design and Implementation</vt:lpstr>
      <vt:lpstr>Operating System Design and Implementation (Cont.)</vt:lpstr>
      <vt:lpstr>OS Implementation</vt:lpstr>
      <vt:lpstr>Operating System Structure</vt:lpstr>
      <vt:lpstr>Monolithic Structure – Original UNIX</vt:lpstr>
      <vt:lpstr>Traditional UNIX System Structure</vt:lpstr>
      <vt:lpstr>Linux System Structure</vt:lpstr>
      <vt:lpstr>Layered Approach</vt:lpstr>
      <vt:lpstr>Microkernels</vt:lpstr>
      <vt:lpstr>Microkernel System Structure </vt:lpstr>
      <vt:lpstr>Modules</vt:lpstr>
      <vt:lpstr>Hybrid Systems</vt:lpstr>
      <vt:lpstr>macOS and iOS Structure</vt:lpstr>
      <vt:lpstr>Darwin</vt:lpstr>
      <vt:lpstr>iOS</vt:lpstr>
      <vt:lpstr>Android</vt:lpstr>
      <vt:lpstr>Android Architecture</vt:lpstr>
      <vt:lpstr>Building and Booting an Operating System</vt:lpstr>
      <vt:lpstr>Building and Booting Linux</vt:lpstr>
      <vt:lpstr>System Boot</vt:lpstr>
      <vt:lpstr>Operating-System Debugging</vt:lpstr>
      <vt:lpstr>Performance Tuning</vt:lpstr>
      <vt:lpstr>Tracing</vt:lpstr>
      <vt:lpstr>BCC</vt:lpstr>
      <vt:lpstr>Linux BCC/BPF Tracing Tools</vt:lpstr>
      <vt:lpstr>Summary</vt:lpstr>
      <vt:lpstr>Summary (Cont.)</vt:lpstr>
      <vt:lpstr>Summary (Cont.)</vt:lpstr>
      <vt:lpstr>Summary (Cont.)</vt:lpstr>
    </vt:vector>
  </TitlesOfParts>
  <Company>Lucent Technologies</Company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Microsoft Office User</cp:lastModifiedBy>
  <cp:revision>254</cp:revision>
  <cp:lastPrinted>2019-09-05T01:15:57Z</cp:lastPrinted>
  <dcterms:created xsi:type="dcterms:W3CDTF">2011-01-13T23:43:38Z</dcterms:created>
  <dcterms:modified xsi:type="dcterms:W3CDTF">2020-09-28T03:33:26Z</dcterms:modified>
</cp:coreProperties>
</file>

<file path=docProps/thumbnail.jpeg>
</file>